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460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131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37E70DEB-7497-444B-B4B7-FA21B7CFAB8F}" type="datetimeFigureOut">
              <a:rPr lang="zh-CN" altLang="en-US" smtClean="0"/>
              <a:pPr/>
              <a:t>2020/4/17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FD12E4-A7E0-430C-BAAF-403F665FA406}"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37E70DEB-7497-444B-B4B7-FA21B7CFAB8F}" type="datetimeFigureOut">
              <a:rPr lang="zh-CN" altLang="en-US" smtClean="0"/>
              <a:pPr/>
              <a:t>2020/4/17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FD12E4-A7E0-430C-BAAF-403F665FA40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37E70DEB-7497-444B-B4B7-FA21B7CFAB8F}" type="datetimeFigureOut">
              <a:rPr lang="zh-CN" altLang="en-US" smtClean="0"/>
              <a:pPr/>
              <a:t>2020/4/17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FD12E4-A7E0-430C-BAAF-403F665FA40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37E70DEB-7497-444B-B4B7-FA21B7CFAB8F}" type="datetimeFigureOut">
              <a:rPr lang="zh-CN" altLang="en-US" smtClean="0"/>
              <a:pPr/>
              <a:t>2020/4/17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FD12E4-A7E0-430C-BAAF-403F665FA40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37E70DEB-7497-444B-B4B7-FA21B7CFAB8F}" type="datetimeFigureOut">
              <a:rPr lang="zh-CN" altLang="en-US" smtClean="0"/>
              <a:pPr/>
              <a:t>2020/4/17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FD12E4-A7E0-430C-BAAF-403F665FA406}"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37E70DEB-7497-444B-B4B7-FA21B7CFAB8F}" type="datetimeFigureOut">
              <a:rPr lang="zh-CN" altLang="en-US" smtClean="0"/>
              <a:pPr/>
              <a:t>2020/4/17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5FD12E4-A7E0-430C-BAAF-403F665FA40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37E70DEB-7497-444B-B4B7-FA21B7CFAB8F}" type="datetimeFigureOut">
              <a:rPr lang="zh-CN" altLang="en-US" smtClean="0"/>
              <a:pPr/>
              <a:t>2020/4/17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5FD12E4-A7E0-430C-BAAF-403F665FA40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37E70DEB-7497-444B-B4B7-FA21B7CFAB8F}" type="datetimeFigureOut">
              <a:rPr lang="zh-CN" altLang="en-US" smtClean="0"/>
              <a:pPr/>
              <a:t>2020/4/17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5FD12E4-A7E0-430C-BAAF-403F665FA40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7E70DEB-7497-444B-B4B7-FA21B7CFAB8F}" type="datetimeFigureOut">
              <a:rPr lang="zh-CN" altLang="en-US" smtClean="0"/>
              <a:pPr/>
              <a:t>2020/4/17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5FD12E4-A7E0-430C-BAAF-403F665FA40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37E70DEB-7497-444B-B4B7-FA21B7CFAB8F}" type="datetimeFigureOut">
              <a:rPr lang="zh-CN" altLang="en-US" smtClean="0"/>
              <a:pPr/>
              <a:t>2020/4/17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5FD12E4-A7E0-430C-BAAF-403F665FA406}" type="slidenum">
              <a:rPr lang="zh-CN" altLang="en-US" smtClean="0"/>
              <a:pPr/>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37E70DEB-7497-444B-B4B7-FA21B7CFAB8F}" type="datetimeFigureOut">
              <a:rPr lang="zh-CN" altLang="en-US" smtClean="0"/>
              <a:pPr/>
              <a:t>2020/4/17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5FD12E4-A7E0-430C-BAAF-403F665FA40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37E70DEB-7497-444B-B4B7-FA21B7CFAB8F}" type="datetimeFigureOut">
              <a:rPr lang="zh-CN" altLang="en-US" smtClean="0"/>
              <a:pPr/>
              <a:t>2020/4/17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85FD12E4-A7E0-430C-BAAF-403F665FA40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sz="3600" dirty="0"/>
              <a:t>2019 </a:t>
            </a:r>
            <a:r>
              <a:rPr lang="zh-CN" altLang="zh-CN" sz="3600" dirty="0"/>
              <a:t>年度个人所得税综合所得年度汇算</a:t>
            </a:r>
            <a:endParaRPr lang="zh-CN" altLang="en-US" sz="3600" dirty="0"/>
          </a:p>
        </p:txBody>
      </p:sp>
      <p:sp>
        <p:nvSpPr>
          <p:cNvPr id="3" name="副标题 2"/>
          <p:cNvSpPr>
            <a:spLocks noGrp="1"/>
          </p:cNvSpPr>
          <p:nvPr>
            <p:ph type="subTitle" idx="1"/>
          </p:nvPr>
        </p:nvSpPr>
        <p:spPr/>
        <p:txBody>
          <a:bodyPr>
            <a:normAutofit fontScale="92500" lnSpcReduction="10000"/>
          </a:bodyPr>
          <a:lstStyle/>
          <a:p>
            <a:pPr algn="r"/>
            <a:endParaRPr lang="en-US" altLang="zh-CN" sz="2000" dirty="0" smtClean="0"/>
          </a:p>
          <a:p>
            <a:pPr algn="r"/>
            <a:endParaRPr lang="en-US" altLang="zh-CN" sz="2000" dirty="0"/>
          </a:p>
          <a:p>
            <a:pPr algn="r"/>
            <a:endParaRPr lang="en-US" altLang="zh-CN" sz="2000" dirty="0" smtClean="0"/>
          </a:p>
          <a:p>
            <a:pPr algn="r"/>
            <a:endParaRPr lang="en-US" altLang="zh-CN" sz="2000" dirty="0"/>
          </a:p>
          <a:p>
            <a:pPr algn="r"/>
            <a:r>
              <a:rPr lang="zh-CN" altLang="en-US" sz="2000" dirty="0" smtClean="0">
                <a:solidFill>
                  <a:schemeClr val="tx1"/>
                </a:solidFill>
              </a:rPr>
              <a:t>桂林市七星区税务局   税政股   黄颖</a:t>
            </a:r>
            <a:endParaRPr lang="zh-CN" altLang="en-US"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五、年度汇算的办理途径</a:t>
            </a:r>
            <a:endParaRPr lang="zh-CN" altLang="en-US" sz="3200" b="1" dirty="0"/>
          </a:p>
        </p:txBody>
      </p:sp>
      <p:sp>
        <p:nvSpPr>
          <p:cNvPr id="3" name="内容占位符 2"/>
          <p:cNvSpPr>
            <a:spLocks noGrp="1"/>
          </p:cNvSpPr>
          <p:nvPr>
            <p:ph idx="1"/>
          </p:nvPr>
        </p:nvSpPr>
        <p:spPr/>
        <p:txBody>
          <a:bodyPr>
            <a:noAutofit/>
          </a:bodyPr>
          <a:lstStyle/>
          <a:p>
            <a:r>
              <a:rPr lang="en-US" altLang="zh-CN" sz="2400" dirty="0" smtClean="0"/>
              <a:t> 2.</a:t>
            </a:r>
            <a:r>
              <a:rPr lang="zh-CN" altLang="zh-CN" sz="2400" dirty="0" smtClean="0"/>
              <a:t>自然人电子税务局申报</a:t>
            </a:r>
            <a:r>
              <a:rPr lang="en-US" altLang="zh-CN" sz="2400" dirty="0" smtClean="0"/>
              <a:t>  </a:t>
            </a:r>
            <a:endParaRPr lang="zh-CN" altLang="zh-CN" sz="2400" dirty="0" smtClean="0"/>
          </a:p>
          <a:p>
            <a:r>
              <a:rPr lang="zh-CN" altLang="zh-CN" sz="2400" dirty="0" smtClean="0"/>
              <a:t>电脑屏幕较手机大、显示信息多，适合收入、扣除等事项较多、情况较复杂的纳税人。电子税务局将提供以下服务：</a:t>
            </a:r>
            <a:r>
              <a:rPr lang="en-US" altLang="zh-CN" sz="2400" dirty="0" smtClean="0"/>
              <a:t>  </a:t>
            </a:r>
            <a:endParaRPr lang="zh-CN" altLang="zh-CN" sz="2400" dirty="0" smtClean="0"/>
          </a:p>
          <a:p>
            <a:r>
              <a:rPr lang="zh-CN" altLang="zh-CN" sz="2400" dirty="0" smtClean="0"/>
              <a:t>（</a:t>
            </a:r>
            <a:r>
              <a:rPr lang="en-US" altLang="zh-CN" sz="2400" dirty="0" smtClean="0"/>
              <a:t>1 </a:t>
            </a:r>
            <a:r>
              <a:rPr lang="zh-CN" altLang="zh-CN" sz="2400" dirty="0" smtClean="0"/>
              <a:t>）方便快捷办理年度汇算，并按一定规则预填部分申报信息；申报过程中给予相应提示提醒，根据申报情况自动计算应退（补）税款，帮助您准确完成申报。</a:t>
            </a:r>
            <a:r>
              <a:rPr lang="en-US" altLang="zh-CN" sz="2400" dirty="0" smtClean="0"/>
              <a:t>  </a:t>
            </a:r>
            <a:endParaRPr lang="zh-CN" altLang="zh-CN" sz="2400" dirty="0" smtClean="0"/>
          </a:p>
          <a:p>
            <a:r>
              <a:rPr lang="zh-CN" altLang="zh-CN" sz="2400" dirty="0" smtClean="0"/>
              <a:t>（</a:t>
            </a:r>
            <a:r>
              <a:rPr lang="en-US" altLang="zh-CN" sz="2400" dirty="0" smtClean="0"/>
              <a:t>2 </a:t>
            </a:r>
            <a:r>
              <a:rPr lang="zh-CN" altLang="zh-CN" sz="2400" dirty="0" smtClean="0"/>
              <a:t>）查询退税进度；核验退税银行卡；获得退税时间较其他申报渠道更短 （与手机</a:t>
            </a:r>
            <a:r>
              <a:rPr lang="en-US" altLang="zh-CN" sz="2400" dirty="0" smtClean="0"/>
              <a:t>APP </a:t>
            </a:r>
            <a:r>
              <a:rPr lang="zh-CN" altLang="zh-CN" sz="2400" dirty="0" smtClean="0"/>
              <a:t>一样）。</a:t>
            </a:r>
            <a:r>
              <a:rPr lang="en-US" altLang="zh-CN" sz="2400" dirty="0" smtClean="0"/>
              <a:t>  </a:t>
            </a:r>
            <a:endParaRPr lang="zh-CN" altLang="zh-CN" sz="2400" dirty="0" smtClean="0"/>
          </a:p>
          <a:p>
            <a:r>
              <a:rPr lang="zh-CN" altLang="zh-CN" sz="2400" dirty="0" smtClean="0"/>
              <a:t>（</a:t>
            </a:r>
            <a:r>
              <a:rPr lang="en-US" altLang="zh-CN" sz="2400" dirty="0" smtClean="0"/>
              <a:t>3</a:t>
            </a:r>
            <a:r>
              <a:rPr lang="zh-CN" altLang="zh-CN" sz="2400" dirty="0" smtClean="0"/>
              <a:t>）提供多种缴税方式（网上银行、第三方支付等）。</a:t>
            </a:r>
            <a:r>
              <a:rPr lang="en-US" altLang="zh-CN" sz="2400" dirty="0" smtClean="0"/>
              <a:t>  </a:t>
            </a:r>
            <a:endParaRPr lang="zh-CN" altLang="zh-CN" sz="2400" dirty="0" smtClean="0"/>
          </a:p>
          <a:p>
            <a:r>
              <a:rPr lang="zh-CN" altLang="zh-CN" sz="2400" dirty="0" smtClean="0"/>
              <a:t>（</a:t>
            </a:r>
            <a:r>
              <a:rPr lang="en-US" altLang="zh-CN" sz="2400" dirty="0" smtClean="0"/>
              <a:t>4 </a:t>
            </a:r>
            <a:r>
              <a:rPr lang="zh-CN" altLang="zh-CN" sz="2400" dirty="0" smtClean="0"/>
              <a:t>）随时查询本人的收入纳税情况等信息。</a:t>
            </a:r>
            <a:r>
              <a:rPr lang="en-US" altLang="zh-CN" sz="2400" dirty="0" smtClean="0"/>
              <a:t>  </a:t>
            </a:r>
            <a:endParaRPr lang="zh-CN" altLang="zh-CN" sz="2400" dirty="0" smtClean="0"/>
          </a:p>
          <a:p>
            <a:r>
              <a:rPr lang="zh-CN" altLang="zh-CN" sz="2400" dirty="0" smtClean="0"/>
              <a:t>（</a:t>
            </a:r>
            <a:r>
              <a:rPr lang="en-US" altLang="zh-CN" sz="2400" dirty="0" smtClean="0"/>
              <a:t>5 </a:t>
            </a:r>
            <a:r>
              <a:rPr lang="zh-CN" altLang="zh-CN" sz="2400" dirty="0" smtClean="0"/>
              <a:t>）如您申报存在问题可获取税务机关点对点的提示等。</a:t>
            </a:r>
            <a:endParaRPr lang="zh-CN"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五、年度汇算的办理途径</a:t>
            </a:r>
            <a:endParaRPr lang="zh-CN" altLang="en-US" sz="3200" b="1" dirty="0"/>
          </a:p>
        </p:txBody>
      </p:sp>
      <p:sp>
        <p:nvSpPr>
          <p:cNvPr id="3" name="内容占位符 2"/>
          <p:cNvSpPr>
            <a:spLocks noGrp="1"/>
          </p:cNvSpPr>
          <p:nvPr>
            <p:ph idx="1"/>
          </p:nvPr>
        </p:nvSpPr>
        <p:spPr/>
        <p:txBody>
          <a:bodyPr>
            <a:noAutofit/>
          </a:bodyPr>
          <a:lstStyle/>
          <a:p>
            <a:r>
              <a:rPr lang="en-US" altLang="zh-CN" sz="2400" dirty="0" smtClean="0"/>
              <a:t> 3.</a:t>
            </a:r>
            <a:r>
              <a:rPr lang="zh-CN" altLang="zh-CN" sz="2400" dirty="0" smtClean="0"/>
              <a:t>办税服务厅申报</a:t>
            </a:r>
            <a:r>
              <a:rPr lang="en-US" altLang="zh-CN" sz="2400" dirty="0" smtClean="0"/>
              <a:t>  </a:t>
            </a:r>
            <a:endParaRPr lang="zh-CN" altLang="zh-CN" sz="2400" dirty="0" smtClean="0"/>
          </a:p>
          <a:p>
            <a:r>
              <a:rPr lang="zh-CN" altLang="zh-CN" sz="2400" dirty="0" smtClean="0"/>
              <a:t>采用该种方式申报的，需要您填写纳税申报表，并携带本人有效身份证件。</a:t>
            </a:r>
          </a:p>
          <a:p>
            <a:r>
              <a:rPr lang="en-US" altLang="zh-CN" sz="2400" dirty="0" smtClean="0"/>
              <a:t> 4.</a:t>
            </a:r>
            <a:r>
              <a:rPr lang="zh-CN" altLang="zh-CN" sz="2400" dirty="0" smtClean="0"/>
              <a:t>邮寄申报</a:t>
            </a:r>
            <a:r>
              <a:rPr lang="en-US" altLang="zh-CN" sz="2400" dirty="0" smtClean="0"/>
              <a:t>  </a:t>
            </a:r>
          </a:p>
          <a:p>
            <a:r>
              <a:rPr lang="zh-CN" altLang="en-US" sz="2400" dirty="0" smtClean="0"/>
              <a:t>您</a:t>
            </a:r>
            <a:r>
              <a:rPr lang="zh-CN" altLang="zh-CN" sz="2400" dirty="0" smtClean="0"/>
              <a:t>将申报表寄送至相应地址：</a:t>
            </a:r>
            <a:r>
              <a:rPr lang="en-US" altLang="zh-CN" sz="2400" dirty="0" smtClean="0"/>
              <a:t>  </a:t>
            </a:r>
            <a:endParaRPr lang="zh-CN" altLang="zh-CN" sz="2400" dirty="0" smtClean="0"/>
          </a:p>
          <a:p>
            <a:r>
              <a:rPr lang="zh-CN" altLang="zh-CN" sz="2400" dirty="0" smtClean="0"/>
              <a:t>（</a:t>
            </a:r>
            <a:r>
              <a:rPr lang="en-US" altLang="zh-CN" sz="2400" dirty="0" smtClean="0"/>
              <a:t>1 </a:t>
            </a:r>
            <a:r>
              <a:rPr lang="zh-CN" altLang="zh-CN" sz="2400" dirty="0" smtClean="0"/>
              <a:t>）有任职受雇单位的，需将申报表寄送至任职受雇单位所在省（自治区、直辖市、计划单列市）税务局公告指定的税务机关；</a:t>
            </a:r>
            <a:r>
              <a:rPr lang="en-US" altLang="zh-CN" sz="2400" dirty="0" smtClean="0"/>
              <a:t>  </a:t>
            </a:r>
            <a:endParaRPr lang="zh-CN" altLang="zh-CN" sz="2400" dirty="0" smtClean="0"/>
          </a:p>
          <a:p>
            <a:r>
              <a:rPr lang="zh-CN" altLang="zh-CN" sz="2400" dirty="0" smtClean="0"/>
              <a:t>（</a:t>
            </a:r>
            <a:r>
              <a:rPr lang="en-US" altLang="zh-CN" sz="2400" dirty="0" smtClean="0"/>
              <a:t>2 </a:t>
            </a:r>
            <a:r>
              <a:rPr lang="zh-CN" altLang="zh-CN" sz="2400" dirty="0" smtClean="0"/>
              <a:t>）没有任职受雇单位的，寄送至户籍或者经常居住地所在省（自治区、直辖市、计划单列市）税务局公告指定的税务机关。</a:t>
            </a:r>
            <a:endParaRPr lang="zh-CN"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六、未按规定办理年度汇算的法律责任</a:t>
            </a:r>
            <a:br>
              <a:rPr lang="zh-CN" altLang="zh-CN" sz="3200" b="1" dirty="0" smtClean="0"/>
            </a:br>
            <a:endParaRPr lang="zh-CN" altLang="en-US" sz="3200" b="1" dirty="0"/>
          </a:p>
        </p:txBody>
      </p:sp>
      <p:sp>
        <p:nvSpPr>
          <p:cNvPr id="3" name="内容占位符 2"/>
          <p:cNvSpPr>
            <a:spLocks noGrp="1"/>
          </p:cNvSpPr>
          <p:nvPr>
            <p:ph idx="1"/>
          </p:nvPr>
        </p:nvSpPr>
        <p:spPr/>
        <p:txBody>
          <a:bodyPr>
            <a:normAutofit fontScale="70000" lnSpcReduction="20000"/>
          </a:bodyPr>
          <a:lstStyle/>
          <a:p>
            <a:r>
              <a:rPr lang="zh-CN" altLang="zh-CN" dirty="0" smtClean="0"/>
              <a:t>未依法办理综合所得年度汇算的，可能面临税务行政处罚，并记入个人纳税信用档案。</a:t>
            </a:r>
            <a:endParaRPr lang="en-US" altLang="zh-CN" dirty="0" smtClean="0"/>
          </a:p>
          <a:p>
            <a:r>
              <a:rPr lang="zh-CN" altLang="zh-CN" dirty="0" smtClean="0"/>
              <a:t>根据税收征管法第六十二条， 纳税人未按照规定期限办理纳税申报和报送纳税资料的， 由税务机关责令限期改正，可以处</a:t>
            </a:r>
            <a:r>
              <a:rPr lang="en-US" altLang="zh-CN" dirty="0" smtClean="0"/>
              <a:t> 2000  </a:t>
            </a:r>
            <a:r>
              <a:rPr lang="zh-CN" altLang="zh-CN" dirty="0" smtClean="0"/>
              <a:t>元以下的罚款；情节严重的，可以处</a:t>
            </a:r>
            <a:r>
              <a:rPr lang="en-US" altLang="zh-CN" dirty="0" smtClean="0"/>
              <a:t> 2000 </a:t>
            </a:r>
            <a:r>
              <a:rPr lang="zh-CN" altLang="zh-CN" dirty="0" smtClean="0"/>
              <a:t>元以上</a:t>
            </a:r>
            <a:r>
              <a:rPr lang="en-US" altLang="zh-CN" dirty="0" smtClean="0"/>
              <a:t> 1 </a:t>
            </a:r>
            <a:r>
              <a:rPr lang="zh-CN" altLang="zh-CN" dirty="0" smtClean="0"/>
              <a:t>万元以下的罚款，并追缴税款、加征滞纳金。</a:t>
            </a:r>
            <a:endParaRPr lang="en-US" altLang="zh-CN" dirty="0" smtClean="0"/>
          </a:p>
          <a:p>
            <a:r>
              <a:rPr lang="zh-CN" altLang="zh-CN" dirty="0" smtClean="0"/>
              <a:t>根据税收征管法第六十三条规定，如纳税人偷税的，由税务机关追缴其不缴或者少缴的税款、滞纳金，并处不缴或者少缴的税款百分之五十以上五倍以下的罚款；构成犯罪的，依法追究刑事责任。</a:t>
            </a:r>
            <a:endParaRPr lang="en-US" altLang="zh-CN" dirty="0" smtClean="0"/>
          </a:p>
          <a:p>
            <a:r>
              <a:rPr lang="zh-CN" altLang="zh-CN" dirty="0" smtClean="0"/>
              <a:t>根据税收征管法第六十四条，纳税人编造虚假计税依据的，由税务机 关责令限期改正，并处五万元以下的罚款；纳税人不进行纳税申报，不缴或者少缴应纳税款的，由税务机关追缴其不缴或者少缴的税款、滞纳金，并处不缴或者少缴的税款百分之五十以上五倍以下的罚款。</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七、 常见问题</a:t>
            </a:r>
            <a:endParaRPr lang="zh-CN" altLang="en-US" sz="3200" b="1" dirty="0"/>
          </a:p>
        </p:txBody>
      </p:sp>
      <p:sp>
        <p:nvSpPr>
          <p:cNvPr id="3" name="内容占位符 2"/>
          <p:cNvSpPr>
            <a:spLocks noGrp="1"/>
          </p:cNvSpPr>
          <p:nvPr>
            <p:ph idx="1"/>
          </p:nvPr>
        </p:nvSpPr>
        <p:spPr/>
        <p:txBody>
          <a:bodyPr>
            <a:normAutofit/>
          </a:bodyPr>
          <a:lstStyle/>
          <a:p>
            <a:r>
              <a:rPr lang="zh-CN" altLang="zh-CN" sz="2800" dirty="0" smtClean="0"/>
              <a:t>问题</a:t>
            </a:r>
            <a:r>
              <a:rPr lang="en-US" altLang="zh-CN" sz="2800" dirty="0" smtClean="0"/>
              <a:t>1 </a:t>
            </a:r>
            <a:r>
              <a:rPr lang="zh-CN" altLang="zh-CN" sz="2800" dirty="0" smtClean="0"/>
              <a:t>：综合所得年收入不超过</a:t>
            </a:r>
            <a:r>
              <a:rPr lang="en-US" altLang="zh-CN" sz="2800" dirty="0" smtClean="0"/>
              <a:t>12 </a:t>
            </a:r>
            <a:r>
              <a:rPr lang="zh-CN" altLang="zh-CN" sz="2800" dirty="0" smtClean="0"/>
              <a:t>万元的“收入”， 包括全年一次性奖金吗？</a:t>
            </a:r>
            <a:r>
              <a:rPr lang="en-US" altLang="zh-CN" sz="2800" dirty="0" smtClean="0"/>
              <a:t>  </a:t>
            </a:r>
          </a:p>
          <a:p>
            <a:pPr>
              <a:buNone/>
            </a:pPr>
            <a:endParaRPr lang="zh-CN" altLang="zh-CN" sz="2800" dirty="0" smtClean="0"/>
          </a:p>
          <a:p>
            <a:r>
              <a:rPr lang="en-US" altLang="zh-CN" sz="2800" dirty="0" smtClean="0"/>
              <a:t> </a:t>
            </a:r>
            <a:r>
              <a:rPr lang="zh-CN" altLang="zh-CN" sz="2800" dirty="0" smtClean="0"/>
              <a:t>如果您取得的全年一次性资金选择单独计算缴纳个人所得税，则不包括在“年收入”中。如果您选择将全年一次性资金并入综合所得一起计算缴纳个人所得税，则包括在“年收入”中。</a:t>
            </a:r>
            <a:endParaRPr lang="zh-CN"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七、 常见问题</a:t>
            </a:r>
            <a:endParaRPr lang="zh-CN" altLang="en-US" sz="3200" b="1" dirty="0"/>
          </a:p>
        </p:txBody>
      </p:sp>
      <p:sp>
        <p:nvSpPr>
          <p:cNvPr id="3" name="内容占位符 2"/>
          <p:cNvSpPr>
            <a:spLocks noGrp="1"/>
          </p:cNvSpPr>
          <p:nvPr>
            <p:ph idx="1"/>
          </p:nvPr>
        </p:nvSpPr>
        <p:spPr/>
        <p:txBody>
          <a:bodyPr>
            <a:normAutofit/>
          </a:bodyPr>
          <a:lstStyle/>
          <a:p>
            <a:r>
              <a:rPr lang="zh-CN" altLang="en-US" sz="2800" dirty="0" smtClean="0"/>
              <a:t>问题</a:t>
            </a:r>
            <a:r>
              <a:rPr lang="en-US" altLang="zh-CN" sz="2800" dirty="0" smtClean="0"/>
              <a:t>2</a:t>
            </a:r>
            <a:r>
              <a:rPr lang="zh-CN" altLang="zh-CN" sz="2800" dirty="0" smtClean="0"/>
              <a:t>：我有多个任职单位，该向哪里办理年度汇算？</a:t>
            </a:r>
            <a:endParaRPr lang="en-US" altLang="zh-CN" sz="2800" dirty="0" smtClean="0"/>
          </a:p>
          <a:p>
            <a:pPr>
              <a:buNone/>
            </a:pPr>
            <a:endParaRPr lang="zh-CN" altLang="zh-CN" sz="2800" dirty="0" smtClean="0"/>
          </a:p>
          <a:p>
            <a:r>
              <a:rPr lang="en-US" altLang="zh-CN" sz="2800" dirty="0" smtClean="0"/>
              <a:t> </a:t>
            </a:r>
            <a:r>
              <a:rPr lang="zh-CN" altLang="zh-CN" sz="2800" dirty="0" smtClean="0"/>
              <a:t>如您一个纳税年度当中就职于多个单位，您可以在其中任意选择一个单位的主管税务机关作为您的年度汇算税务机关。该税务机关将负责受理您的纳税申报、为您办理退（补）税，进行后续管理并为您提供相应的纳税服务。</a:t>
            </a:r>
            <a:endParaRPr lang="zh-CN"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七、 常见问题</a:t>
            </a:r>
            <a:endParaRPr lang="zh-CN" altLang="en-US" sz="3200" b="1" dirty="0"/>
          </a:p>
        </p:txBody>
      </p:sp>
      <p:sp>
        <p:nvSpPr>
          <p:cNvPr id="3" name="内容占位符 2"/>
          <p:cNvSpPr>
            <a:spLocks noGrp="1"/>
          </p:cNvSpPr>
          <p:nvPr>
            <p:ph idx="1"/>
          </p:nvPr>
        </p:nvSpPr>
        <p:spPr/>
        <p:txBody>
          <a:bodyPr>
            <a:normAutofit lnSpcReduction="10000"/>
          </a:bodyPr>
          <a:lstStyle/>
          <a:p>
            <a:r>
              <a:rPr lang="zh-CN" altLang="en-US" sz="2400" dirty="0" smtClean="0"/>
              <a:t>问题</a:t>
            </a:r>
            <a:r>
              <a:rPr lang="en-US" altLang="zh-CN" sz="2400" dirty="0" smtClean="0"/>
              <a:t>3</a:t>
            </a:r>
            <a:r>
              <a:rPr lang="zh-CN" altLang="en-US" sz="2400" dirty="0" smtClean="0"/>
              <a:t>：</a:t>
            </a:r>
            <a:r>
              <a:rPr lang="zh-CN" altLang="zh-CN" sz="2400" dirty="0" smtClean="0"/>
              <a:t>如果扣缴义务人申报的收入、扣除或者缴税信息与我实际情况有出入，我该怎么办？</a:t>
            </a:r>
            <a:r>
              <a:rPr lang="en-US" altLang="zh-CN" sz="2400" dirty="0" smtClean="0"/>
              <a:t> </a:t>
            </a:r>
          </a:p>
          <a:p>
            <a:pPr>
              <a:buNone/>
            </a:pPr>
            <a:r>
              <a:rPr lang="en-US" altLang="zh-CN" sz="2400" dirty="0" smtClean="0"/>
              <a:t> </a:t>
            </a:r>
            <a:endParaRPr lang="zh-CN" altLang="zh-CN" sz="2400" dirty="0" smtClean="0"/>
          </a:p>
          <a:p>
            <a:r>
              <a:rPr lang="zh-CN" altLang="zh-CN" sz="2400" dirty="0" smtClean="0"/>
              <a:t>您可以采取以下方式处理：</a:t>
            </a:r>
            <a:r>
              <a:rPr lang="en-US" altLang="zh-CN" sz="2400" dirty="0" smtClean="0"/>
              <a:t>  </a:t>
            </a:r>
            <a:endParaRPr lang="zh-CN" altLang="zh-CN" sz="2400" dirty="0" smtClean="0"/>
          </a:p>
          <a:p>
            <a:endParaRPr lang="en-US" altLang="zh-CN" sz="2400" dirty="0" smtClean="0"/>
          </a:p>
          <a:p>
            <a:r>
              <a:rPr lang="en-US" altLang="zh-CN" sz="2400" dirty="0" smtClean="0"/>
              <a:t> 1.</a:t>
            </a:r>
            <a:r>
              <a:rPr lang="zh-CN" altLang="zh-CN" sz="2400" dirty="0" smtClean="0"/>
              <a:t>与您的扣缴义务人联系核实相关情况，如果确实为扣缴义务人申报错误，由其办理更正申报后，您再办理年度汇算；</a:t>
            </a:r>
            <a:r>
              <a:rPr lang="en-US" altLang="zh-CN" sz="2400" dirty="0" smtClean="0"/>
              <a:t>  </a:t>
            </a:r>
            <a:endParaRPr lang="zh-CN" altLang="zh-CN" sz="2400" dirty="0" smtClean="0"/>
          </a:p>
          <a:p>
            <a:endParaRPr lang="en-US" altLang="zh-CN" sz="2400" dirty="0" smtClean="0"/>
          </a:p>
          <a:p>
            <a:r>
              <a:rPr lang="en-US" altLang="zh-CN" sz="2400" dirty="0" smtClean="0"/>
              <a:t> 2.</a:t>
            </a:r>
            <a:r>
              <a:rPr lang="zh-CN" altLang="zh-CN" sz="2400" dirty="0" smtClean="0"/>
              <a:t>如果您的扣缴义务人已经注销或者无法联系，您可以按照您的实际情况办理年度汇算，但请您务必保存好相关资料，后续税务机关可能会与您联系核实。</a:t>
            </a:r>
            <a:endParaRPr lang="zh-CN" alt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七、 常见问题</a:t>
            </a:r>
            <a:endParaRPr lang="zh-CN" altLang="en-US" sz="3200" b="1" dirty="0"/>
          </a:p>
        </p:txBody>
      </p:sp>
      <p:sp>
        <p:nvSpPr>
          <p:cNvPr id="3" name="内容占位符 2"/>
          <p:cNvSpPr>
            <a:spLocks noGrp="1"/>
          </p:cNvSpPr>
          <p:nvPr>
            <p:ph idx="1"/>
          </p:nvPr>
        </p:nvSpPr>
        <p:spPr/>
        <p:txBody>
          <a:bodyPr>
            <a:normAutofit/>
          </a:bodyPr>
          <a:lstStyle/>
          <a:p>
            <a:r>
              <a:rPr lang="zh-CN" altLang="en-US" sz="2400" dirty="0" smtClean="0"/>
              <a:t>问题</a:t>
            </a:r>
            <a:r>
              <a:rPr lang="en-US" altLang="zh-CN" sz="2400" dirty="0" smtClean="0"/>
              <a:t>5</a:t>
            </a:r>
            <a:r>
              <a:rPr lang="zh-CN" altLang="en-US" sz="2400" dirty="0" smtClean="0"/>
              <a:t>：</a:t>
            </a:r>
            <a:r>
              <a:rPr lang="zh-CN" altLang="zh-CN" sz="2400" dirty="0" smtClean="0"/>
              <a:t>我年度汇算申报结束后发现申报错误，该怎么办？</a:t>
            </a:r>
            <a:r>
              <a:rPr lang="en-US" altLang="zh-CN" sz="2400" dirty="0" smtClean="0"/>
              <a:t>  </a:t>
            </a:r>
            <a:endParaRPr lang="zh-CN" altLang="zh-CN" sz="2400" dirty="0" smtClean="0"/>
          </a:p>
          <a:p>
            <a:r>
              <a:rPr lang="zh-CN" altLang="zh-CN" sz="2400" dirty="0" smtClean="0"/>
              <a:t>如果您已经申请退税并已进入国库办理环节，这时候要等国库办理结束之后再更正；如果您未申请退税或者已经申请但退税流程还在税务机关受理、审核等环节，您可以先取消退税申请之后更正申报。</a:t>
            </a:r>
            <a:endParaRPr lang="en-US" altLang="zh-CN" sz="2400" dirty="0" smtClean="0"/>
          </a:p>
          <a:p>
            <a:pPr>
              <a:buNone/>
            </a:pPr>
            <a:endParaRPr lang="en-US" altLang="zh-CN" sz="2400" dirty="0" smtClean="0"/>
          </a:p>
          <a:p>
            <a:r>
              <a:rPr lang="zh-CN" altLang="en-US" sz="2400" dirty="0" smtClean="0"/>
              <a:t>问题</a:t>
            </a:r>
            <a:r>
              <a:rPr lang="en-US" altLang="zh-CN" sz="2400" dirty="0" smtClean="0"/>
              <a:t>6</a:t>
            </a:r>
            <a:r>
              <a:rPr lang="zh-CN" altLang="en-US" sz="2400" dirty="0" smtClean="0"/>
              <a:t>：</a:t>
            </a:r>
            <a:r>
              <a:rPr lang="zh-CN" altLang="zh-CN" sz="2400" dirty="0" smtClean="0"/>
              <a:t>年度汇算结束后，我需要留存哪些资料备查？</a:t>
            </a:r>
            <a:r>
              <a:rPr lang="en-US" altLang="zh-CN" sz="2400" dirty="0" smtClean="0"/>
              <a:t>  </a:t>
            </a:r>
            <a:endParaRPr lang="zh-CN" altLang="zh-CN" sz="2400" dirty="0" smtClean="0"/>
          </a:p>
          <a:p>
            <a:r>
              <a:rPr lang="en-US" altLang="zh-CN" sz="2400" dirty="0" smtClean="0"/>
              <a:t> </a:t>
            </a:r>
            <a:r>
              <a:rPr lang="zh-CN" altLang="zh-CN" sz="2400" dirty="0" smtClean="0"/>
              <a:t>汇算清缴结束后，您需要将与您的收入、专项扣除、专项附加扣除、其他扣除、捐赠、享受税收优惠、已预缴税款、 补退税款等相关信息资料留存备查。汇算资料需要留存五年。</a:t>
            </a:r>
            <a:r>
              <a:rPr lang="en-US" altLang="zh-CN" sz="2400" dirty="0" smtClean="0"/>
              <a:t>  </a:t>
            </a:r>
            <a:endParaRPr lang="zh-CN" altLang="zh-CN" sz="2400" dirty="0" smtClean="0"/>
          </a:p>
          <a:p>
            <a:endParaRPr lang="zh-CN"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七、 常见问题</a:t>
            </a:r>
            <a:endParaRPr lang="zh-CN" altLang="en-US" sz="3200" b="1" dirty="0"/>
          </a:p>
        </p:txBody>
      </p:sp>
      <p:sp>
        <p:nvSpPr>
          <p:cNvPr id="3" name="内容占位符 2"/>
          <p:cNvSpPr>
            <a:spLocks noGrp="1"/>
          </p:cNvSpPr>
          <p:nvPr>
            <p:ph idx="1"/>
          </p:nvPr>
        </p:nvSpPr>
        <p:spPr/>
        <p:txBody>
          <a:bodyPr>
            <a:normAutofit/>
          </a:bodyPr>
          <a:lstStyle/>
          <a:p>
            <a:r>
              <a:rPr lang="zh-CN" altLang="en-US" sz="2600" dirty="0" smtClean="0"/>
              <a:t>问题</a:t>
            </a:r>
            <a:r>
              <a:rPr lang="en-US" altLang="zh-CN" sz="2600" dirty="0" smtClean="0"/>
              <a:t>7</a:t>
            </a:r>
            <a:r>
              <a:rPr lang="zh-CN" altLang="en-US" sz="2600" dirty="0" smtClean="0"/>
              <a:t>：</a:t>
            </a:r>
            <a:r>
              <a:rPr lang="zh-CN" altLang="zh-CN" sz="2600" dirty="0" smtClean="0"/>
              <a:t>我取得的收入支付单位没有代扣代缴税款，我该怎么办？</a:t>
            </a:r>
            <a:r>
              <a:rPr lang="en-US" altLang="zh-CN" sz="2600" dirty="0" smtClean="0"/>
              <a:t>  </a:t>
            </a:r>
            <a:endParaRPr lang="zh-CN" altLang="zh-CN" sz="2600" dirty="0" smtClean="0"/>
          </a:p>
          <a:p>
            <a:r>
              <a:rPr lang="zh-CN" altLang="zh-CN" sz="2600" dirty="0" smtClean="0"/>
              <a:t>如果扣缴义务人在向您支付综合所得时没有履行代扣代缴义务，您应当在年度汇算申报时自行补充申报。</a:t>
            </a:r>
            <a:endParaRPr lang="en-US" altLang="zh-CN" sz="2600" dirty="0" smtClean="0"/>
          </a:p>
          <a:p>
            <a:pPr>
              <a:buNone/>
            </a:pPr>
            <a:endParaRPr lang="en-US" altLang="zh-CN" sz="2600" dirty="0" smtClean="0"/>
          </a:p>
          <a:p>
            <a:r>
              <a:rPr lang="zh-CN" altLang="en-US" sz="2600" dirty="0" smtClean="0"/>
              <a:t>问题</a:t>
            </a:r>
            <a:r>
              <a:rPr lang="en-US" altLang="zh-CN" sz="2600" dirty="0" smtClean="0"/>
              <a:t>8</a:t>
            </a:r>
            <a:r>
              <a:rPr lang="zh-CN" altLang="en-US" sz="2600" dirty="0" smtClean="0"/>
              <a:t>：</a:t>
            </a:r>
            <a:r>
              <a:rPr lang="zh-CN" altLang="zh-CN" sz="2600" dirty="0" smtClean="0"/>
              <a:t>可以将退税款退至他人账户吗？</a:t>
            </a:r>
            <a:r>
              <a:rPr lang="en-US" altLang="zh-CN" sz="2600" dirty="0" smtClean="0"/>
              <a:t> </a:t>
            </a:r>
            <a:endParaRPr lang="zh-CN" altLang="zh-CN" sz="2600" dirty="0" smtClean="0"/>
          </a:p>
          <a:p>
            <a:r>
              <a:rPr lang="en-US" altLang="zh-CN" sz="2600" dirty="0" smtClean="0"/>
              <a:t> </a:t>
            </a:r>
            <a:r>
              <a:rPr lang="zh-CN" altLang="zh-CN" sz="2600" dirty="0" smtClean="0"/>
              <a:t>一般情况下不可以。为了保证您的资金安全，退税款只能退还至您本人的账户。</a:t>
            </a:r>
            <a:endParaRPr lang="en-US" altLang="zh-CN" sz="26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七、 常见问题</a:t>
            </a:r>
            <a:endParaRPr lang="zh-CN" altLang="en-US" sz="3200" b="1" dirty="0"/>
          </a:p>
        </p:txBody>
      </p:sp>
      <p:sp>
        <p:nvSpPr>
          <p:cNvPr id="3" name="内容占位符 2"/>
          <p:cNvSpPr>
            <a:spLocks noGrp="1"/>
          </p:cNvSpPr>
          <p:nvPr>
            <p:ph idx="1"/>
          </p:nvPr>
        </p:nvSpPr>
        <p:spPr/>
        <p:txBody>
          <a:bodyPr>
            <a:normAutofit/>
          </a:bodyPr>
          <a:lstStyle/>
          <a:p>
            <a:r>
              <a:rPr lang="zh-CN" altLang="en-US" sz="2600" dirty="0" smtClean="0"/>
              <a:t>问题</a:t>
            </a:r>
            <a:r>
              <a:rPr lang="en-US" altLang="zh-CN" sz="2600" dirty="0" smtClean="0"/>
              <a:t>9</a:t>
            </a:r>
            <a:r>
              <a:rPr lang="zh-CN" altLang="en-US" sz="2600" dirty="0" smtClean="0"/>
              <a:t>：</a:t>
            </a:r>
            <a:r>
              <a:rPr lang="zh-CN" altLang="zh-CN" sz="2600" dirty="0" smtClean="0"/>
              <a:t>选择放弃退税后，可以再次申请退税吗</a:t>
            </a:r>
            <a:r>
              <a:rPr lang="zh-CN" altLang="en-US" sz="2600" dirty="0" smtClean="0"/>
              <a:t>？</a:t>
            </a:r>
            <a:endParaRPr lang="zh-CN" altLang="zh-CN" sz="2600" dirty="0" smtClean="0"/>
          </a:p>
          <a:p>
            <a:r>
              <a:rPr lang="zh-CN" altLang="zh-CN" sz="2600" dirty="0" smtClean="0"/>
              <a:t>可以。但您需在税收征管法规定的期限内重新申请退税。</a:t>
            </a:r>
            <a:endParaRPr lang="en-US" altLang="zh-CN" sz="2600" dirty="0" smtClean="0"/>
          </a:p>
          <a:p>
            <a:pPr>
              <a:buNone/>
            </a:pPr>
            <a:endParaRPr lang="en-US" altLang="zh-CN" sz="2600" dirty="0" smtClean="0"/>
          </a:p>
          <a:p>
            <a:r>
              <a:rPr lang="zh-CN" altLang="en-US" sz="2600" dirty="0" smtClean="0"/>
              <a:t>问题</a:t>
            </a:r>
            <a:r>
              <a:rPr lang="en-US" altLang="zh-CN" sz="2600" dirty="0" smtClean="0"/>
              <a:t>10</a:t>
            </a:r>
            <a:r>
              <a:rPr lang="zh-CN" altLang="en-US" sz="2600" dirty="0" smtClean="0"/>
              <a:t>：</a:t>
            </a:r>
            <a:r>
              <a:rPr lang="zh-CN" altLang="zh-CN" sz="2600" dirty="0" smtClean="0"/>
              <a:t>年度汇算时需要补税的，应该在什么期限补缴完毕？</a:t>
            </a:r>
            <a:r>
              <a:rPr lang="en-US" altLang="zh-CN" sz="2600" dirty="0" smtClean="0"/>
              <a:t>  </a:t>
            </a:r>
            <a:endParaRPr lang="zh-CN" altLang="zh-CN" sz="2600" dirty="0" smtClean="0"/>
          </a:p>
          <a:p>
            <a:r>
              <a:rPr lang="zh-CN" altLang="zh-CN" sz="2600" dirty="0" smtClean="0"/>
              <a:t>年度汇算申报后，如果您需要补税，请您在</a:t>
            </a:r>
            <a:r>
              <a:rPr lang="en-US" altLang="zh-CN" sz="2600" dirty="0" smtClean="0"/>
              <a:t> 2020 </a:t>
            </a:r>
            <a:r>
              <a:rPr lang="zh-CN" altLang="zh-CN" sz="2600" dirty="0" smtClean="0"/>
              <a:t>年</a:t>
            </a:r>
            <a:r>
              <a:rPr lang="en-US" altLang="zh-CN" sz="2600" dirty="0" smtClean="0"/>
              <a:t> 6 </a:t>
            </a:r>
            <a:r>
              <a:rPr lang="zh-CN" altLang="zh-CN" sz="2600" dirty="0" smtClean="0"/>
              <a:t>月</a:t>
            </a:r>
            <a:r>
              <a:rPr lang="en-US" altLang="zh-CN" sz="2600" dirty="0" smtClean="0"/>
              <a:t>30 </a:t>
            </a:r>
            <a:r>
              <a:rPr lang="zh-CN" altLang="zh-CN" sz="2600" dirty="0" smtClean="0"/>
              <a:t>日前补缴税款，否则将面临每日万分之五加收滞纳金。</a:t>
            </a:r>
            <a:endParaRPr lang="zh-CN" altLang="en-US"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专项附加扣除－大病医疗</a:t>
            </a:r>
            <a:endParaRPr lang="zh-CN" altLang="en-US" sz="3200" dirty="0"/>
          </a:p>
        </p:txBody>
      </p:sp>
      <p:sp>
        <p:nvSpPr>
          <p:cNvPr id="3" name="内容占位符 2"/>
          <p:cNvSpPr>
            <a:spLocks noGrp="1"/>
          </p:cNvSpPr>
          <p:nvPr>
            <p:ph idx="1"/>
          </p:nvPr>
        </p:nvSpPr>
        <p:spPr/>
        <p:txBody>
          <a:bodyPr>
            <a:normAutofit/>
          </a:bodyPr>
          <a:lstStyle/>
          <a:p>
            <a:r>
              <a:rPr lang="zh-CN" altLang="zh-CN" sz="2800" dirty="0" smtClean="0"/>
              <a:t>在一个纳税年度内，纳税人发生的与基本医保相关的医药费用支出，扣除医保报销后个人负担（指医保目录范围内的自付部分）累计超过</a:t>
            </a:r>
            <a:r>
              <a:rPr lang="en-US" altLang="zh-CN" sz="2800" dirty="0" smtClean="0"/>
              <a:t>15000</a:t>
            </a:r>
            <a:r>
              <a:rPr lang="zh-CN" altLang="zh-CN" sz="2800" dirty="0" smtClean="0"/>
              <a:t>元的部分，由纳税人在办理年度汇算清缴时，在</a:t>
            </a:r>
            <a:r>
              <a:rPr lang="en-US" altLang="zh-CN" sz="2800" dirty="0" smtClean="0"/>
              <a:t>80000</a:t>
            </a:r>
            <a:r>
              <a:rPr lang="zh-CN" altLang="zh-CN" sz="2800" dirty="0" smtClean="0"/>
              <a:t>元限额内据实扣除。</a:t>
            </a:r>
            <a:endParaRPr lang="en-US" altLang="zh-CN" sz="2800" dirty="0" smtClean="0"/>
          </a:p>
          <a:p>
            <a:pPr>
              <a:buNone/>
            </a:pPr>
            <a:endParaRPr lang="en-US" altLang="zh-CN" sz="2800" dirty="0" smtClean="0"/>
          </a:p>
          <a:p>
            <a:r>
              <a:rPr lang="zh-CN" altLang="en-US" sz="2800" dirty="0" smtClean="0"/>
              <a:t>计算时间：</a:t>
            </a:r>
            <a:r>
              <a:rPr lang="zh-CN" altLang="zh-CN" sz="2800" dirty="0" smtClean="0"/>
              <a:t>为医疗保障信息系统记录的医药费用实际支出的当年。</a:t>
            </a:r>
            <a:endParaRPr lang="zh-CN"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914400" y="332656"/>
            <a:ext cx="7772400" cy="720080"/>
          </a:xfrm>
          <a:noFill/>
        </p:spPr>
        <p:txBody>
          <a:bodyPr>
            <a:normAutofit/>
          </a:bodyPr>
          <a:lstStyle/>
          <a:p>
            <a:r>
              <a:rPr lang="zh-CN" altLang="zh-CN" sz="3200" b="1" dirty="0" smtClean="0"/>
              <a:t>一、什么是年度汇算 </a:t>
            </a:r>
            <a:endParaRPr lang="zh-CN" altLang="en-US" sz="3200" b="1" dirty="0"/>
          </a:p>
        </p:txBody>
      </p:sp>
      <p:sp>
        <p:nvSpPr>
          <p:cNvPr id="7" name="内容占位符 6"/>
          <p:cNvSpPr>
            <a:spLocks noGrp="1"/>
          </p:cNvSpPr>
          <p:nvPr>
            <p:ph idx="1"/>
          </p:nvPr>
        </p:nvSpPr>
        <p:spPr/>
        <p:txBody>
          <a:bodyPr>
            <a:normAutofit/>
          </a:bodyPr>
          <a:lstStyle/>
          <a:p>
            <a:r>
              <a:rPr lang="zh-CN" altLang="zh-CN" sz="2400" dirty="0" smtClean="0"/>
              <a:t>通俗来说，年度汇算就是，居民个人将一个纳税年度内取得的工资薪金、劳务报酬、稿酬、特许权使用费等四项所得（以下称“综合所得”）合并后按年计算全年最终应纳的个人所得税，再减除纳税年度已预缴的税款后，计算应退或者应补税额，向税务机关办理申报并进行税款结算的行为。</a:t>
            </a:r>
            <a:endParaRPr lang="en-US" altLang="zh-CN" sz="2400" dirty="0" smtClean="0"/>
          </a:p>
          <a:p>
            <a:pPr>
              <a:buNone/>
            </a:pPr>
            <a:endParaRPr lang="en-US" altLang="zh-CN" sz="2400" dirty="0" smtClean="0"/>
          </a:p>
          <a:p>
            <a:r>
              <a:rPr lang="en-US" altLang="zh-CN" sz="2400" dirty="0" smtClean="0"/>
              <a:t> 2019 </a:t>
            </a:r>
            <a:r>
              <a:rPr lang="zh-CN" altLang="zh-CN" sz="2400" dirty="0" smtClean="0"/>
              <a:t>年度汇算应退或应补税额</a:t>
            </a:r>
            <a:r>
              <a:rPr lang="en-US" altLang="zh-CN" sz="2400" dirty="0" smtClean="0"/>
              <a:t>=[ </a:t>
            </a:r>
            <a:r>
              <a:rPr lang="zh-CN" altLang="zh-CN" sz="2400" dirty="0" smtClean="0"/>
              <a:t>（综合所得收入额</a:t>
            </a:r>
            <a:r>
              <a:rPr lang="en-US" altLang="zh-CN" sz="2400" dirty="0" smtClean="0"/>
              <a:t>-60000 </a:t>
            </a:r>
            <a:r>
              <a:rPr lang="zh-CN" altLang="zh-CN" sz="2400" dirty="0" smtClean="0"/>
              <a:t>元</a:t>
            </a:r>
            <a:r>
              <a:rPr lang="en-US" altLang="zh-CN" sz="2400" dirty="0" smtClean="0"/>
              <a:t>-</a:t>
            </a:r>
            <a:r>
              <a:rPr lang="zh-CN" altLang="zh-CN" sz="2400" dirty="0" smtClean="0"/>
              <a:t>“三险一金”等专项扣除</a:t>
            </a:r>
            <a:r>
              <a:rPr lang="en-US" altLang="zh-CN" sz="2400" dirty="0" smtClean="0"/>
              <a:t>-</a:t>
            </a:r>
            <a:r>
              <a:rPr lang="zh-CN" altLang="zh-CN" sz="2400" dirty="0" smtClean="0"/>
              <a:t>子女教育等专项附加扣除</a:t>
            </a:r>
            <a:r>
              <a:rPr lang="en-US" altLang="zh-CN" sz="2400" dirty="0" smtClean="0"/>
              <a:t>-</a:t>
            </a:r>
            <a:r>
              <a:rPr lang="zh-CN" altLang="zh-CN" sz="2400" dirty="0" smtClean="0"/>
              <a:t>依法确定的其他扣除</a:t>
            </a:r>
            <a:r>
              <a:rPr lang="en-US" altLang="zh-CN" sz="2400" dirty="0" smtClean="0"/>
              <a:t>-</a:t>
            </a:r>
            <a:r>
              <a:rPr lang="zh-CN" altLang="zh-CN" sz="2400" dirty="0" smtClean="0"/>
              <a:t>公益慈善事业捐赠）×适用税率</a:t>
            </a:r>
            <a:r>
              <a:rPr lang="en-US" altLang="zh-CN" sz="2400" dirty="0" smtClean="0"/>
              <a:t>-</a:t>
            </a:r>
            <a:r>
              <a:rPr lang="zh-CN" altLang="zh-CN" sz="2400" dirty="0" smtClean="0"/>
              <a:t>速算扣除数</a:t>
            </a:r>
            <a:r>
              <a:rPr lang="en-US" altLang="zh-CN" sz="2400" dirty="0" smtClean="0"/>
              <a:t>]-2019 </a:t>
            </a:r>
            <a:r>
              <a:rPr lang="zh-CN" altLang="zh-CN" sz="2400" dirty="0" smtClean="0"/>
              <a:t>年已预缴税额</a:t>
            </a:r>
            <a:endParaRPr lang="zh-CN" alt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专项附加扣除－大病医疗</a:t>
            </a:r>
            <a:endParaRPr lang="zh-CN" altLang="en-US" sz="3200" dirty="0"/>
          </a:p>
        </p:txBody>
      </p:sp>
      <p:sp>
        <p:nvSpPr>
          <p:cNvPr id="3" name="内容占位符 2"/>
          <p:cNvSpPr>
            <a:spLocks noGrp="1"/>
          </p:cNvSpPr>
          <p:nvPr>
            <p:ph idx="1"/>
          </p:nvPr>
        </p:nvSpPr>
        <p:spPr/>
        <p:txBody>
          <a:bodyPr>
            <a:normAutofit lnSpcReduction="10000"/>
          </a:bodyPr>
          <a:lstStyle/>
          <a:p>
            <a:r>
              <a:rPr lang="zh-CN" altLang="zh-CN" sz="2400" dirty="0" smtClean="0"/>
              <a:t>纳税人发生的医药费用支出可以选择由本人或者其配偶扣除；未成年子女发生的医药费用支出可以选择由其父母一方扣除。</a:t>
            </a:r>
            <a:endParaRPr lang="en-US" altLang="zh-CN" sz="2400" dirty="0" smtClean="0"/>
          </a:p>
          <a:p>
            <a:endParaRPr lang="en-US" altLang="zh-CN" sz="2400" dirty="0" smtClean="0"/>
          </a:p>
          <a:p>
            <a:r>
              <a:rPr lang="zh-CN" altLang="zh-CN" sz="2400" dirty="0" smtClean="0"/>
              <a:t>纳税人及其配偶、未成年子女发生的医药费用支出，按本办法第十一条规定分别计算扣除额。</a:t>
            </a:r>
            <a:endParaRPr lang="en-US" altLang="zh-CN" sz="2400" dirty="0" smtClean="0"/>
          </a:p>
          <a:p>
            <a:r>
              <a:rPr lang="zh-CN" altLang="en-US" sz="2400" dirty="0" smtClean="0"/>
              <a:t>男方发生</a:t>
            </a:r>
            <a:r>
              <a:rPr lang="zh-CN" altLang="zh-CN" sz="2400" dirty="0" smtClean="0"/>
              <a:t>医药费用支出</a:t>
            </a:r>
            <a:r>
              <a:rPr lang="en-US" altLang="zh-CN" sz="2400" dirty="0" smtClean="0"/>
              <a:t>50000</a:t>
            </a:r>
            <a:r>
              <a:rPr lang="zh-CN" altLang="en-US" sz="2400" dirty="0" smtClean="0"/>
              <a:t>元，扣除额＝</a:t>
            </a:r>
            <a:r>
              <a:rPr lang="en-US" altLang="zh-CN" sz="2400" dirty="0" smtClean="0"/>
              <a:t>50000-15000</a:t>
            </a:r>
            <a:r>
              <a:rPr lang="zh-CN" altLang="en-US" sz="2400" dirty="0" smtClean="0"/>
              <a:t>＝</a:t>
            </a:r>
            <a:r>
              <a:rPr lang="en-US" altLang="zh-CN" sz="2400" dirty="0" smtClean="0"/>
              <a:t>35000</a:t>
            </a:r>
          </a:p>
          <a:p>
            <a:r>
              <a:rPr lang="zh-CN" altLang="en-US" sz="2400" dirty="0" smtClean="0"/>
              <a:t>女方发生</a:t>
            </a:r>
            <a:r>
              <a:rPr lang="zh-CN" altLang="zh-CN" sz="2400" dirty="0" smtClean="0"/>
              <a:t>医药费用支出</a:t>
            </a:r>
            <a:r>
              <a:rPr lang="en-US" altLang="zh-CN" sz="2400" dirty="0" smtClean="0"/>
              <a:t>100000</a:t>
            </a:r>
            <a:r>
              <a:rPr lang="zh-CN" altLang="en-US" sz="2400" dirty="0" smtClean="0"/>
              <a:t>元，</a:t>
            </a:r>
            <a:r>
              <a:rPr lang="en-US" altLang="zh-CN" sz="2400" dirty="0" smtClean="0"/>
              <a:t>100000-15000</a:t>
            </a:r>
            <a:r>
              <a:rPr lang="zh-CN" altLang="en-US" sz="2400" dirty="0" smtClean="0"/>
              <a:t>＝</a:t>
            </a:r>
            <a:r>
              <a:rPr lang="en-US" altLang="zh-CN" sz="2400" dirty="0" smtClean="0"/>
              <a:t>85000〉80000</a:t>
            </a:r>
            <a:r>
              <a:rPr lang="zh-CN" altLang="en-US" sz="2400" dirty="0" smtClean="0"/>
              <a:t>，扣除额＝</a:t>
            </a:r>
            <a:r>
              <a:rPr lang="en-US" altLang="zh-CN" sz="2400" dirty="0" smtClean="0"/>
              <a:t>80000</a:t>
            </a:r>
          </a:p>
          <a:p>
            <a:r>
              <a:rPr lang="zh-CN" altLang="en-US" sz="2400" dirty="0" smtClean="0"/>
              <a:t>子女发生</a:t>
            </a:r>
            <a:r>
              <a:rPr lang="zh-CN" altLang="zh-CN" sz="2400" dirty="0" smtClean="0"/>
              <a:t>医药费用支出</a:t>
            </a:r>
            <a:r>
              <a:rPr lang="en-US" altLang="zh-CN" sz="2400" dirty="0" smtClean="0"/>
              <a:t>20000</a:t>
            </a:r>
            <a:r>
              <a:rPr lang="zh-CN" altLang="en-US" sz="2400" dirty="0" smtClean="0"/>
              <a:t>元，扣除额＝</a:t>
            </a:r>
            <a:r>
              <a:rPr lang="en-US" altLang="zh-CN" sz="2400" dirty="0" smtClean="0"/>
              <a:t>20000-15000</a:t>
            </a:r>
            <a:r>
              <a:rPr lang="zh-CN" altLang="en-US" sz="2400" dirty="0" smtClean="0"/>
              <a:t>＝</a:t>
            </a:r>
            <a:r>
              <a:rPr lang="en-US" altLang="zh-CN" sz="2400" dirty="0" smtClean="0"/>
              <a:t>5000</a:t>
            </a:r>
            <a:endParaRPr lang="zh-CN" alt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200" dirty="0" smtClean="0">
                <a:solidFill>
                  <a:srgbClr val="001B36"/>
                </a:solidFill>
              </a:rPr>
              <a:t>专项附加扣除－大病医疗</a:t>
            </a:r>
            <a:endParaRPr lang="zh-CN" altLang="en-US" dirty="0"/>
          </a:p>
        </p:txBody>
      </p:sp>
      <p:sp>
        <p:nvSpPr>
          <p:cNvPr id="3" name="内容占位符 2"/>
          <p:cNvSpPr>
            <a:spLocks noGrp="1"/>
          </p:cNvSpPr>
          <p:nvPr>
            <p:ph idx="1"/>
          </p:nvPr>
        </p:nvSpPr>
        <p:spPr/>
        <p:txBody>
          <a:bodyPr>
            <a:normAutofit/>
          </a:bodyPr>
          <a:lstStyle/>
          <a:p>
            <a:r>
              <a:rPr lang="zh-CN" altLang="en-US" sz="2600" dirty="0" smtClean="0"/>
              <a:t>小贴士：发生的大病医疗支出有地方查询吗</a:t>
            </a:r>
            <a:r>
              <a:rPr lang="zh-CN" altLang="en-US" sz="2600" dirty="0" smtClean="0"/>
              <a:t>？</a:t>
            </a:r>
            <a:endParaRPr lang="en-US" altLang="zh-CN" sz="2600" dirty="0" smtClean="0"/>
          </a:p>
          <a:p>
            <a:pPr>
              <a:buNone/>
            </a:pPr>
            <a:endParaRPr lang="en-US" altLang="zh-CN" sz="2600" dirty="0" smtClean="0"/>
          </a:p>
          <a:p>
            <a:r>
              <a:rPr lang="zh-CN" altLang="en-US" sz="2600" dirty="0" smtClean="0"/>
              <a:t>为便于有需要的纳税人填报大病医疗支出，日常发生的医疗支出凭据需留存好以备申报时使用。同时，为方便公众，国家医疗保障局提供了互联网查询服务，您可手机下载官方“国家医保服务平台”，通过首页“个人所得税大病医疗专项附加扣除”模块查询。其中，查询信息中显示的“符合大病医疗个税抵扣政策金额”即为可扣除金额。</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200" dirty="0" smtClean="0">
                <a:solidFill>
                  <a:srgbClr val="001B36"/>
                </a:solidFill>
              </a:rPr>
              <a:t>专项附加扣除－大病医疗</a:t>
            </a:r>
            <a:endParaRPr lang="zh-CN" altLang="en-US" dirty="0"/>
          </a:p>
        </p:txBody>
      </p:sp>
      <p:pic>
        <p:nvPicPr>
          <p:cNvPr id="4" name="内容占位符 3" descr="IMG_20200417_112407.jpg"/>
          <p:cNvPicPr>
            <a:picLocks noGrp="1" noChangeAspect="1"/>
          </p:cNvPicPr>
          <p:nvPr>
            <p:ph idx="1"/>
          </p:nvPr>
        </p:nvPicPr>
        <p:blipFill>
          <a:blip r:embed="rId2" cstate="print"/>
          <a:stretch>
            <a:fillRect/>
          </a:stretch>
        </p:blipFill>
        <p:spPr>
          <a:xfrm>
            <a:off x="2339752" y="1268760"/>
            <a:ext cx="4032448" cy="511256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a:xfrm>
            <a:off x="914400" y="274638"/>
            <a:ext cx="7772400" cy="706090"/>
          </a:xfrm>
        </p:spPr>
        <p:txBody>
          <a:bodyPr>
            <a:normAutofit/>
          </a:bodyPr>
          <a:lstStyle/>
          <a:p>
            <a:r>
              <a:rPr lang="zh-CN" altLang="zh-CN" sz="3200" b="1" dirty="0" smtClean="0"/>
              <a:t>一、什么是年度汇算 </a:t>
            </a:r>
            <a:endParaRPr lang="zh-CN" altLang="en-US" sz="3200" b="1" dirty="0"/>
          </a:p>
        </p:txBody>
      </p:sp>
      <p:sp>
        <p:nvSpPr>
          <p:cNvPr id="8" name="内容占位符 7"/>
          <p:cNvSpPr>
            <a:spLocks noGrp="1"/>
          </p:cNvSpPr>
          <p:nvPr>
            <p:ph idx="1"/>
          </p:nvPr>
        </p:nvSpPr>
        <p:spPr/>
        <p:txBody>
          <a:bodyPr>
            <a:normAutofit lnSpcReduction="10000"/>
          </a:bodyPr>
          <a:lstStyle/>
          <a:p>
            <a:r>
              <a:rPr lang="zh-CN" altLang="zh-CN" sz="2400" dirty="0" smtClean="0"/>
              <a:t>【注意</a:t>
            </a:r>
            <a:r>
              <a:rPr lang="en-US" altLang="zh-CN" sz="2400" dirty="0" smtClean="0"/>
              <a:t>1</a:t>
            </a:r>
            <a:r>
              <a:rPr lang="zh-CN" altLang="zh-CN" sz="2400" dirty="0" smtClean="0"/>
              <a:t>：综合所得年度汇算涉及其他所得吗？】</a:t>
            </a:r>
            <a:r>
              <a:rPr lang="en-US" altLang="zh-CN" sz="2400" dirty="0" smtClean="0"/>
              <a:t>  </a:t>
            </a:r>
            <a:r>
              <a:rPr lang="zh-CN" altLang="zh-CN" sz="2400" dirty="0" smtClean="0"/>
              <a:t>综合所得年度汇算，仅汇算纳入其范围的四项所得，不包括经营所得、利息股息红利所得、财产租赁所得、财产转让所得和偶然所得；也不包括纳税人选择不计入综合所得的全年一次性奖金等。</a:t>
            </a:r>
            <a:endParaRPr lang="en-US" altLang="zh-CN" sz="2400" dirty="0" smtClean="0"/>
          </a:p>
          <a:p>
            <a:pPr>
              <a:buNone/>
            </a:pPr>
            <a:endParaRPr lang="en-US" altLang="zh-CN" sz="2400" dirty="0" smtClean="0"/>
          </a:p>
          <a:p>
            <a:r>
              <a:rPr lang="zh-CN" altLang="zh-CN" sz="2400" dirty="0" smtClean="0"/>
              <a:t>【注意</a:t>
            </a:r>
            <a:r>
              <a:rPr lang="en-US" altLang="zh-CN" sz="2400" dirty="0" smtClean="0"/>
              <a:t>2</a:t>
            </a:r>
            <a:r>
              <a:rPr lang="zh-CN" altLang="zh-CN" sz="2400" dirty="0" smtClean="0"/>
              <a:t>：年度汇算的“年度”怎么算？】</a:t>
            </a:r>
            <a:r>
              <a:rPr lang="en-US" altLang="zh-CN" sz="2400" dirty="0" smtClean="0"/>
              <a:t>  </a:t>
            </a:r>
            <a:r>
              <a:rPr lang="zh-CN" altLang="zh-CN" sz="2400" dirty="0" smtClean="0"/>
              <a:t>年度汇算的“年度”即为纳税年度，也就是公历</a:t>
            </a:r>
            <a:r>
              <a:rPr lang="en-US" altLang="zh-CN" sz="2400" dirty="0" smtClean="0"/>
              <a:t> 1 </a:t>
            </a:r>
            <a:r>
              <a:rPr lang="zh-CN" altLang="zh-CN" sz="2400" dirty="0" smtClean="0"/>
              <a:t>月</a:t>
            </a:r>
            <a:r>
              <a:rPr lang="en-US" altLang="zh-CN" sz="2400" dirty="0" smtClean="0"/>
              <a:t> 1 </a:t>
            </a:r>
            <a:r>
              <a:rPr lang="zh-CN" altLang="zh-CN" sz="2400" dirty="0" smtClean="0"/>
              <a:t>日起至</a:t>
            </a:r>
            <a:r>
              <a:rPr lang="en-US" altLang="zh-CN" sz="2400" dirty="0" smtClean="0"/>
              <a:t>12 </a:t>
            </a:r>
            <a:r>
              <a:rPr lang="zh-CN" altLang="zh-CN" sz="2400" dirty="0" smtClean="0"/>
              <a:t>月</a:t>
            </a:r>
            <a:r>
              <a:rPr lang="en-US" altLang="zh-CN" sz="2400" dirty="0" smtClean="0"/>
              <a:t> 31 </a:t>
            </a:r>
            <a:r>
              <a:rPr lang="zh-CN" altLang="zh-CN" sz="2400" dirty="0" smtClean="0"/>
              <a:t>日。年度汇算时的收入、扣除，均为该时间区间内实际取 得的收入和实际发生的符合条件或规定标准的费用或支出。如，实际取得工资是在</a:t>
            </a:r>
            <a:r>
              <a:rPr lang="en-US" altLang="zh-CN" sz="2400" dirty="0" smtClean="0"/>
              <a:t>2019 </a:t>
            </a:r>
            <a:r>
              <a:rPr lang="zh-CN" altLang="zh-CN" sz="2400" dirty="0" smtClean="0"/>
              <a:t>年的</a:t>
            </a:r>
            <a:r>
              <a:rPr lang="en-US" altLang="zh-CN" sz="2400" dirty="0" smtClean="0"/>
              <a:t> 12 </a:t>
            </a:r>
            <a:r>
              <a:rPr lang="zh-CN" altLang="zh-CN" sz="2400" dirty="0" smtClean="0"/>
              <a:t>月</a:t>
            </a:r>
            <a:r>
              <a:rPr lang="en-US" altLang="zh-CN" sz="2400" dirty="0" smtClean="0"/>
              <a:t> 31 </a:t>
            </a:r>
            <a:r>
              <a:rPr lang="zh-CN" altLang="zh-CN" sz="2400" dirty="0" smtClean="0"/>
              <a:t>日，那么它就属于</a:t>
            </a:r>
            <a:r>
              <a:rPr lang="en-US" altLang="zh-CN" sz="2400" dirty="0" smtClean="0"/>
              <a:t>2019 </a:t>
            </a:r>
            <a:r>
              <a:rPr lang="zh-CN" altLang="zh-CN" sz="2400" dirty="0" smtClean="0"/>
              <a:t>年度。</a:t>
            </a:r>
            <a:endParaRPr lang="zh-CN"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二、办理年度汇算的人员范围</a:t>
            </a:r>
            <a:endParaRPr lang="zh-CN" altLang="en-US" sz="3200" b="1" dirty="0"/>
          </a:p>
        </p:txBody>
      </p:sp>
      <p:sp>
        <p:nvSpPr>
          <p:cNvPr id="3" name="内容占位符 2"/>
          <p:cNvSpPr>
            <a:spLocks noGrp="1"/>
          </p:cNvSpPr>
          <p:nvPr>
            <p:ph idx="1"/>
          </p:nvPr>
        </p:nvSpPr>
        <p:spPr/>
        <p:txBody>
          <a:bodyPr>
            <a:normAutofit fontScale="77500" lnSpcReduction="20000"/>
          </a:bodyPr>
          <a:lstStyle/>
          <a:p>
            <a:r>
              <a:rPr lang="zh-CN" altLang="zh-CN" sz="3100" dirty="0" smtClean="0"/>
              <a:t>在一个纳税年度内（</a:t>
            </a:r>
            <a:r>
              <a:rPr lang="en-US" altLang="zh-CN" sz="3100" dirty="0" smtClean="0"/>
              <a:t>2019 </a:t>
            </a:r>
            <a:r>
              <a:rPr lang="zh-CN" altLang="zh-CN" sz="3100" dirty="0" smtClean="0"/>
              <a:t>年</a:t>
            </a:r>
            <a:r>
              <a:rPr lang="en-US" altLang="zh-CN" sz="3100" dirty="0" smtClean="0"/>
              <a:t> 1 </a:t>
            </a:r>
            <a:r>
              <a:rPr lang="zh-CN" altLang="zh-CN" sz="3100" dirty="0" smtClean="0"/>
              <a:t>月</a:t>
            </a:r>
            <a:r>
              <a:rPr lang="en-US" altLang="zh-CN" sz="3100" dirty="0" smtClean="0"/>
              <a:t> 1 </a:t>
            </a:r>
            <a:r>
              <a:rPr lang="zh-CN" altLang="zh-CN" sz="3100" dirty="0" smtClean="0"/>
              <a:t>日至</a:t>
            </a:r>
            <a:r>
              <a:rPr lang="en-US" altLang="zh-CN" sz="3100" dirty="0" smtClean="0"/>
              <a:t>12 </a:t>
            </a:r>
            <a:r>
              <a:rPr lang="zh-CN" altLang="zh-CN" sz="3100" dirty="0" smtClean="0"/>
              <a:t>月</a:t>
            </a:r>
            <a:r>
              <a:rPr lang="en-US" altLang="zh-CN" sz="3100" dirty="0" smtClean="0"/>
              <a:t>31 </a:t>
            </a:r>
            <a:r>
              <a:rPr lang="zh-CN" altLang="zh-CN" sz="3100" dirty="0" smtClean="0"/>
              <a:t>日期间）取得工资薪金、劳务报酬、稿酬、特许权使用费所得这四项所得的居民个人应当办理年度汇算申报。</a:t>
            </a:r>
            <a:r>
              <a:rPr lang="en-US" altLang="zh-CN" sz="3100" dirty="0" smtClean="0"/>
              <a:t>  </a:t>
            </a:r>
          </a:p>
          <a:p>
            <a:pPr>
              <a:buNone/>
            </a:pPr>
            <a:endParaRPr lang="zh-CN" altLang="zh-CN" sz="3100" dirty="0" smtClean="0"/>
          </a:p>
          <a:p>
            <a:r>
              <a:rPr lang="zh-CN" altLang="zh-CN" sz="3100" dirty="0" smtClean="0"/>
              <a:t>为进一步减轻纳税人负担，经国务院批准，扣缴义务人已依法预扣预缴了个人所得税，符合以下条件之一的，可以不办理年度汇算：</a:t>
            </a:r>
            <a:r>
              <a:rPr lang="en-US" altLang="zh-CN" sz="3100" dirty="0" smtClean="0"/>
              <a:t>  </a:t>
            </a:r>
            <a:endParaRPr lang="zh-CN" altLang="zh-CN" sz="3100" dirty="0" smtClean="0"/>
          </a:p>
          <a:p>
            <a:r>
              <a:rPr lang="en-US" altLang="zh-CN" sz="3100" dirty="0" smtClean="0"/>
              <a:t> 1.2019 </a:t>
            </a:r>
            <a:r>
              <a:rPr lang="zh-CN" altLang="zh-CN" sz="3100" dirty="0" smtClean="0"/>
              <a:t>年度取得的综合所得年收入合计不超过</a:t>
            </a:r>
            <a:r>
              <a:rPr lang="en-US" altLang="zh-CN" sz="3100" dirty="0" smtClean="0"/>
              <a:t> 12 </a:t>
            </a:r>
            <a:r>
              <a:rPr lang="zh-CN" altLang="zh-CN" sz="3100" dirty="0" smtClean="0"/>
              <a:t>万元的；</a:t>
            </a:r>
            <a:r>
              <a:rPr lang="en-US" altLang="zh-CN" sz="3100" dirty="0" smtClean="0"/>
              <a:t>  </a:t>
            </a:r>
            <a:endParaRPr lang="zh-CN" altLang="zh-CN" sz="3100" dirty="0" smtClean="0"/>
          </a:p>
          <a:p>
            <a:r>
              <a:rPr lang="en-US" altLang="zh-CN" sz="3100" dirty="0" smtClean="0"/>
              <a:t> 2.2019 </a:t>
            </a:r>
            <a:r>
              <a:rPr lang="zh-CN" altLang="zh-CN" sz="3100" dirty="0" smtClean="0"/>
              <a:t>年度应补缴税额不超过</a:t>
            </a:r>
            <a:r>
              <a:rPr lang="en-US" altLang="zh-CN" sz="3100" dirty="0" smtClean="0"/>
              <a:t>400 </a:t>
            </a:r>
            <a:r>
              <a:rPr lang="zh-CN" altLang="zh-CN" sz="3100" dirty="0" smtClean="0"/>
              <a:t>元的；</a:t>
            </a:r>
            <a:r>
              <a:rPr lang="en-US" altLang="zh-CN" sz="3100" dirty="0" smtClean="0"/>
              <a:t>  </a:t>
            </a:r>
            <a:endParaRPr lang="zh-CN" altLang="zh-CN" sz="3100" dirty="0" smtClean="0"/>
          </a:p>
          <a:p>
            <a:r>
              <a:rPr lang="en-US" altLang="zh-CN" sz="3100" dirty="0" smtClean="0"/>
              <a:t> 3.2019 </a:t>
            </a:r>
            <a:r>
              <a:rPr lang="zh-CN" altLang="zh-CN" sz="3100" dirty="0" smtClean="0"/>
              <a:t>年已预缴个人所得税与年度应纳个人所得税</a:t>
            </a:r>
            <a:r>
              <a:rPr lang="zh-CN" altLang="en-US" sz="3100" dirty="0" smtClean="0"/>
              <a:t>一致</a:t>
            </a:r>
            <a:r>
              <a:rPr lang="zh-CN" altLang="zh-CN" sz="3100" dirty="0" smtClean="0"/>
              <a:t>； </a:t>
            </a:r>
          </a:p>
          <a:p>
            <a:r>
              <a:rPr lang="en-US" altLang="zh-CN" sz="3100" dirty="0" smtClean="0"/>
              <a:t> 4.</a:t>
            </a:r>
            <a:r>
              <a:rPr lang="zh-CN" altLang="zh-CN" sz="3100" dirty="0" smtClean="0"/>
              <a:t>不申请退税的。</a:t>
            </a:r>
            <a:r>
              <a:rPr lang="en-US" altLang="zh-CN" sz="3100" dirty="0" smtClean="0"/>
              <a:t>  </a:t>
            </a:r>
            <a:endParaRPr lang="zh-CN" altLang="zh-CN" sz="3100" dirty="0" smtClean="0"/>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二、办理年度汇算的人员范围</a:t>
            </a:r>
            <a:endParaRPr lang="zh-CN" altLang="en-US" sz="3200" dirty="0"/>
          </a:p>
        </p:txBody>
      </p:sp>
      <p:sp>
        <p:nvSpPr>
          <p:cNvPr id="3" name="内容占位符 2"/>
          <p:cNvSpPr>
            <a:spLocks noGrp="1"/>
          </p:cNvSpPr>
          <p:nvPr>
            <p:ph idx="1"/>
          </p:nvPr>
        </p:nvSpPr>
        <p:spPr/>
        <p:txBody>
          <a:bodyPr>
            <a:normAutofit/>
          </a:bodyPr>
          <a:lstStyle/>
          <a:p>
            <a:r>
              <a:rPr lang="zh-CN" altLang="zh-CN" dirty="0" smtClean="0"/>
              <a:t> </a:t>
            </a:r>
            <a:r>
              <a:rPr lang="zh-CN" altLang="zh-CN" sz="2800" dirty="0" smtClean="0"/>
              <a:t>注意：综合所得年收入不超过</a:t>
            </a:r>
            <a:r>
              <a:rPr lang="en-US" altLang="zh-CN" sz="2800" dirty="0" smtClean="0"/>
              <a:t>12 </a:t>
            </a:r>
            <a:r>
              <a:rPr lang="zh-CN" altLang="zh-CN" sz="2800" dirty="0" smtClean="0"/>
              <a:t>万元的“收入”指什么？</a:t>
            </a:r>
            <a:endParaRPr lang="en-US" altLang="zh-CN" sz="2800" dirty="0" smtClean="0"/>
          </a:p>
          <a:p>
            <a:pPr>
              <a:buNone/>
            </a:pPr>
            <a:endParaRPr lang="en-US" altLang="zh-CN" sz="2800" dirty="0" smtClean="0"/>
          </a:p>
          <a:p>
            <a:r>
              <a:rPr lang="zh-CN" altLang="zh-CN" sz="2800" dirty="0" smtClean="0"/>
              <a:t>此处收入指 “毛收入”，即为不减除任何费用、扣除、税款前 的收入。对于工资薪金而言，通俗理解即为应发工资；对于劳务报 酬、稿酬、特许权使用费所得而言，通俗理解即为税前收入，不是您实际拿到手的钱。</a:t>
            </a:r>
            <a:endParaRPr lang="zh-CN"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三、年度汇算的办理时间</a:t>
            </a:r>
            <a:endParaRPr lang="zh-CN" altLang="en-US" sz="3200" b="1" dirty="0"/>
          </a:p>
        </p:txBody>
      </p:sp>
      <p:sp>
        <p:nvSpPr>
          <p:cNvPr id="3" name="内容占位符 2"/>
          <p:cNvSpPr>
            <a:spLocks noGrp="1"/>
          </p:cNvSpPr>
          <p:nvPr>
            <p:ph idx="1"/>
          </p:nvPr>
        </p:nvSpPr>
        <p:spPr/>
        <p:txBody>
          <a:bodyPr>
            <a:normAutofit/>
          </a:bodyPr>
          <a:lstStyle/>
          <a:p>
            <a:r>
              <a:rPr lang="zh-CN" altLang="zh-CN" sz="2600" dirty="0" smtClean="0"/>
              <a:t>您应当在取得综合所得的次年</a:t>
            </a:r>
            <a:r>
              <a:rPr lang="en-US" altLang="zh-CN" sz="2600" dirty="0" smtClean="0"/>
              <a:t> 3 </a:t>
            </a:r>
            <a:r>
              <a:rPr lang="zh-CN" altLang="zh-CN" sz="2600" dirty="0" smtClean="0"/>
              <a:t>月</a:t>
            </a:r>
            <a:r>
              <a:rPr lang="en-US" altLang="zh-CN" sz="2600" dirty="0" smtClean="0"/>
              <a:t>1 </a:t>
            </a:r>
            <a:r>
              <a:rPr lang="zh-CN" altLang="zh-CN" sz="2600" dirty="0" smtClean="0"/>
              <a:t>日至</a:t>
            </a:r>
            <a:r>
              <a:rPr lang="en-US" altLang="zh-CN" sz="2600" dirty="0" smtClean="0"/>
              <a:t>6 </a:t>
            </a:r>
            <a:r>
              <a:rPr lang="zh-CN" altLang="zh-CN" sz="2600" dirty="0" smtClean="0"/>
              <a:t>月</a:t>
            </a:r>
            <a:r>
              <a:rPr lang="en-US" altLang="zh-CN" sz="2600" dirty="0" smtClean="0"/>
              <a:t>30 </a:t>
            </a:r>
            <a:r>
              <a:rPr lang="zh-CN" altLang="zh-CN" sz="2600" dirty="0" smtClean="0"/>
              <a:t>日内办理年度汇算。也就是说，您应当在</a:t>
            </a:r>
            <a:r>
              <a:rPr lang="en-US" altLang="zh-CN" sz="2600" dirty="0" smtClean="0"/>
              <a:t> 2020 </a:t>
            </a:r>
            <a:r>
              <a:rPr lang="zh-CN" altLang="zh-CN" sz="2600" dirty="0" smtClean="0"/>
              <a:t>年</a:t>
            </a:r>
            <a:r>
              <a:rPr lang="en-US" altLang="zh-CN" sz="2600" dirty="0" smtClean="0"/>
              <a:t> 3 </a:t>
            </a:r>
            <a:r>
              <a:rPr lang="zh-CN" altLang="zh-CN" sz="2600" dirty="0" smtClean="0"/>
              <a:t>月</a:t>
            </a:r>
            <a:r>
              <a:rPr lang="en-US" altLang="zh-CN" sz="2600" dirty="0" smtClean="0"/>
              <a:t> 1 </a:t>
            </a:r>
            <a:r>
              <a:rPr lang="zh-CN" altLang="zh-CN" sz="2600" dirty="0" smtClean="0"/>
              <a:t>日至</a:t>
            </a:r>
            <a:r>
              <a:rPr lang="en-US" altLang="zh-CN" sz="2600" dirty="0" smtClean="0"/>
              <a:t>6 </a:t>
            </a:r>
            <a:r>
              <a:rPr lang="zh-CN" altLang="zh-CN" sz="2600" dirty="0" smtClean="0"/>
              <a:t>月</a:t>
            </a:r>
            <a:r>
              <a:rPr lang="en-US" altLang="zh-CN" sz="2600" dirty="0" smtClean="0"/>
              <a:t> 30 </a:t>
            </a:r>
            <a:r>
              <a:rPr lang="zh-CN" altLang="zh-CN" sz="2600" dirty="0" smtClean="0"/>
              <a:t>日办理</a:t>
            </a:r>
            <a:r>
              <a:rPr lang="en-US" altLang="zh-CN" sz="2600" dirty="0" smtClean="0"/>
              <a:t> 2019 </a:t>
            </a:r>
            <a:r>
              <a:rPr lang="zh-CN" altLang="zh-CN" sz="2600" dirty="0" smtClean="0"/>
              <a:t>年度综合所得的年度汇算。另外，您如果有下列情形，还需要注意以下三个时间点：</a:t>
            </a:r>
            <a:r>
              <a:rPr lang="en-US" altLang="zh-CN" sz="2600" dirty="0" smtClean="0"/>
              <a:t>  </a:t>
            </a:r>
          </a:p>
          <a:p>
            <a:pPr>
              <a:buNone/>
            </a:pPr>
            <a:endParaRPr lang="zh-CN" altLang="zh-CN" sz="2600" dirty="0" smtClean="0"/>
          </a:p>
          <a:p>
            <a:r>
              <a:rPr lang="en-US" altLang="zh-CN" sz="2600" dirty="0" smtClean="0"/>
              <a:t>       1.</a:t>
            </a:r>
            <a:r>
              <a:rPr lang="zh-CN" altLang="zh-CN" sz="2600" dirty="0" smtClean="0"/>
              <a:t>如果您需要所在单位为您代办</a:t>
            </a:r>
            <a:r>
              <a:rPr lang="en-US" altLang="zh-CN" sz="2600" dirty="0" smtClean="0"/>
              <a:t> 2019 </a:t>
            </a:r>
            <a:r>
              <a:rPr lang="zh-CN" altLang="zh-CN" sz="2600" dirty="0" smtClean="0"/>
              <a:t>年度的综合所得年度汇算，您需在</a:t>
            </a:r>
            <a:r>
              <a:rPr lang="en-US" altLang="zh-CN" sz="2600" dirty="0" smtClean="0"/>
              <a:t> 2020 </a:t>
            </a:r>
            <a:r>
              <a:rPr lang="zh-CN" altLang="zh-CN" sz="2600" dirty="0" smtClean="0"/>
              <a:t>年</a:t>
            </a:r>
            <a:r>
              <a:rPr lang="en-US" altLang="zh-CN" sz="2600" dirty="0" smtClean="0"/>
              <a:t> 4 </a:t>
            </a:r>
            <a:r>
              <a:rPr lang="zh-CN" altLang="zh-CN" sz="2600" dirty="0" smtClean="0"/>
              <a:t>月</a:t>
            </a:r>
            <a:r>
              <a:rPr lang="en-US" altLang="zh-CN" sz="2600" dirty="0" smtClean="0"/>
              <a:t> 30 </a:t>
            </a:r>
            <a:r>
              <a:rPr lang="zh-CN" altLang="zh-CN" sz="2600" dirty="0" smtClean="0"/>
              <a:t>日前与单位进行书面确认；逾期未确认的，则您需在</a:t>
            </a:r>
            <a:r>
              <a:rPr lang="en-US" altLang="zh-CN" sz="2600" dirty="0" smtClean="0"/>
              <a:t> 2020 </a:t>
            </a:r>
            <a:r>
              <a:rPr lang="zh-CN" altLang="zh-CN" sz="2600" dirty="0" smtClean="0"/>
              <a:t>年</a:t>
            </a:r>
            <a:r>
              <a:rPr lang="en-US" altLang="zh-CN" sz="2600" dirty="0" smtClean="0"/>
              <a:t> 6 </a:t>
            </a:r>
            <a:r>
              <a:rPr lang="zh-CN" altLang="zh-CN" sz="2600" dirty="0" smtClean="0"/>
              <a:t>月</a:t>
            </a:r>
            <a:r>
              <a:rPr lang="en-US" altLang="zh-CN" sz="2600" dirty="0" smtClean="0"/>
              <a:t> 30 </a:t>
            </a:r>
            <a:r>
              <a:rPr lang="zh-CN" altLang="zh-CN" sz="2600" dirty="0" smtClean="0"/>
              <a:t>日前自行办理年度汇算</a:t>
            </a:r>
            <a:r>
              <a:rPr lang="zh-CN" altLang="zh-CN" dirty="0" smtClean="0"/>
              <a:t>。</a:t>
            </a:r>
            <a:r>
              <a:rPr lang="en-US" altLang="zh-CN" dirty="0" smtClean="0"/>
              <a:t>  </a:t>
            </a:r>
            <a:endParaRPr lang="zh-CN" altLang="zh-CN" dirty="0" smtClean="0"/>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三、年度汇算的办理时间</a:t>
            </a:r>
            <a:endParaRPr lang="zh-CN" altLang="en-US" sz="3200" b="1" dirty="0"/>
          </a:p>
        </p:txBody>
      </p:sp>
      <p:sp>
        <p:nvSpPr>
          <p:cNvPr id="3" name="内容占位符 2"/>
          <p:cNvSpPr>
            <a:spLocks noGrp="1"/>
          </p:cNvSpPr>
          <p:nvPr>
            <p:ph idx="1"/>
          </p:nvPr>
        </p:nvSpPr>
        <p:spPr/>
        <p:txBody>
          <a:bodyPr>
            <a:normAutofit/>
          </a:bodyPr>
          <a:lstStyle/>
          <a:p>
            <a:r>
              <a:rPr lang="en-US" altLang="zh-CN" sz="2400" dirty="0" smtClean="0"/>
              <a:t> </a:t>
            </a:r>
            <a:r>
              <a:rPr lang="en-US" altLang="zh-CN" sz="2800" dirty="0" smtClean="0"/>
              <a:t>2.</a:t>
            </a:r>
            <a:r>
              <a:rPr lang="zh-CN" altLang="zh-CN" sz="2800" dirty="0" smtClean="0"/>
              <a:t>如果您</a:t>
            </a:r>
            <a:r>
              <a:rPr lang="en-US" altLang="zh-CN" sz="2800" dirty="0" smtClean="0"/>
              <a:t>2019 </a:t>
            </a:r>
            <a:r>
              <a:rPr lang="zh-CN" altLang="zh-CN" sz="2800" dirty="0" smtClean="0"/>
              <a:t>年综合所得全年收入额在</a:t>
            </a:r>
            <a:r>
              <a:rPr lang="en-US" altLang="zh-CN" sz="2800" dirty="0" smtClean="0"/>
              <a:t>6 </a:t>
            </a:r>
            <a:r>
              <a:rPr lang="zh-CN" altLang="zh-CN" sz="2800" dirty="0" smtClean="0"/>
              <a:t>万元以下但被预扣过税款，您可在</a:t>
            </a:r>
            <a:r>
              <a:rPr lang="en-US" altLang="zh-CN" sz="2800" dirty="0" smtClean="0"/>
              <a:t> 3 </a:t>
            </a:r>
            <a:r>
              <a:rPr lang="zh-CN" altLang="zh-CN" sz="2800" dirty="0" smtClean="0"/>
              <a:t>月</a:t>
            </a:r>
            <a:r>
              <a:rPr lang="en-US" altLang="zh-CN" sz="2800" dirty="0" smtClean="0"/>
              <a:t>1 </a:t>
            </a:r>
            <a:r>
              <a:rPr lang="zh-CN" altLang="zh-CN" sz="2800" dirty="0" smtClean="0"/>
              <a:t>日至</a:t>
            </a:r>
            <a:r>
              <a:rPr lang="en-US" altLang="zh-CN" sz="2800" dirty="0" smtClean="0"/>
              <a:t>5 </a:t>
            </a:r>
            <a:r>
              <a:rPr lang="zh-CN" altLang="zh-CN" sz="2800" dirty="0" smtClean="0"/>
              <a:t>月</a:t>
            </a:r>
            <a:r>
              <a:rPr lang="en-US" altLang="zh-CN" sz="2800" dirty="0" smtClean="0"/>
              <a:t> 31 </a:t>
            </a:r>
            <a:r>
              <a:rPr lang="zh-CN" altLang="zh-CN" sz="2800" dirty="0" smtClean="0"/>
              <a:t>日期间通过网络以简易方式申请退税；此时，您只需简单填写或确认您已 预缴税额、本人银行账户信息，即可快捷申请退税。</a:t>
            </a:r>
            <a:endParaRPr lang="en-US" altLang="zh-CN" sz="2800" dirty="0" smtClean="0"/>
          </a:p>
          <a:p>
            <a:pPr>
              <a:buNone/>
            </a:pPr>
            <a:r>
              <a:rPr lang="en-US" altLang="zh-CN" sz="2800" dirty="0" smtClean="0"/>
              <a:t>  </a:t>
            </a:r>
            <a:endParaRPr lang="zh-CN" altLang="zh-CN" sz="2800" dirty="0" smtClean="0"/>
          </a:p>
          <a:p>
            <a:r>
              <a:rPr lang="en-US" altLang="zh-CN" sz="2800" dirty="0" smtClean="0"/>
              <a:t> 3.</a:t>
            </a:r>
            <a:r>
              <a:rPr lang="zh-CN" altLang="zh-CN" sz="2800" dirty="0" smtClean="0"/>
              <a:t>如果您是无住所居民个人，并在取得综合所得的次年</a:t>
            </a:r>
            <a:r>
              <a:rPr lang="en-US" altLang="zh-CN" sz="2800" dirty="0" smtClean="0"/>
              <a:t>6 </a:t>
            </a:r>
            <a:r>
              <a:rPr lang="zh-CN" altLang="zh-CN" sz="2800" dirty="0" smtClean="0"/>
              <a:t>月</a:t>
            </a:r>
            <a:r>
              <a:rPr lang="en-US" altLang="zh-CN" sz="2800" dirty="0" smtClean="0"/>
              <a:t>30 </a:t>
            </a:r>
            <a:r>
              <a:rPr lang="zh-CN" altLang="zh-CN" sz="2800" dirty="0" smtClean="0"/>
              <a:t>日之前离境的，您也可在离境前办理年度汇算。</a:t>
            </a:r>
            <a:endParaRPr lang="zh-CN"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四、年度汇算的办理方式</a:t>
            </a:r>
            <a:endParaRPr lang="zh-CN" altLang="en-US" sz="3200" b="1" dirty="0"/>
          </a:p>
        </p:txBody>
      </p:sp>
      <p:sp>
        <p:nvSpPr>
          <p:cNvPr id="3" name="内容占位符 2"/>
          <p:cNvSpPr>
            <a:spLocks noGrp="1"/>
          </p:cNvSpPr>
          <p:nvPr>
            <p:ph idx="1"/>
          </p:nvPr>
        </p:nvSpPr>
        <p:spPr/>
        <p:txBody>
          <a:bodyPr>
            <a:normAutofit fontScale="85000" lnSpcReduction="10000"/>
          </a:bodyPr>
          <a:lstStyle/>
          <a:p>
            <a:r>
              <a:rPr lang="zh-CN" altLang="zh-CN" sz="2800" dirty="0" smtClean="0"/>
              <a:t>办理年度汇算主要有三种方式：自己办、单位办、请人办。</a:t>
            </a:r>
            <a:r>
              <a:rPr lang="en-US" altLang="zh-CN" sz="2800" dirty="0" smtClean="0"/>
              <a:t>  </a:t>
            </a:r>
          </a:p>
          <a:p>
            <a:pPr>
              <a:buNone/>
            </a:pPr>
            <a:endParaRPr lang="zh-CN" altLang="zh-CN" sz="2800" dirty="0" smtClean="0"/>
          </a:p>
          <a:p>
            <a:r>
              <a:rPr lang="en-US" altLang="zh-CN" sz="2800" dirty="0" smtClean="0"/>
              <a:t> </a:t>
            </a:r>
            <a:r>
              <a:rPr lang="zh-CN" altLang="zh-CN" sz="2800" dirty="0" smtClean="0"/>
              <a:t>一是自己办，即纳税人自行办理。纳税人可以通过手机 个人所得税</a:t>
            </a:r>
            <a:r>
              <a:rPr lang="en-US" altLang="zh-CN" sz="2800" dirty="0" smtClean="0"/>
              <a:t> APP</a:t>
            </a:r>
            <a:r>
              <a:rPr lang="zh-CN" altLang="zh-CN" sz="2800" dirty="0" smtClean="0"/>
              <a:t>、自然人电子税务局等渠道自行办理年度汇算。</a:t>
            </a:r>
            <a:r>
              <a:rPr lang="en-US" altLang="zh-CN" sz="2800" dirty="0" smtClean="0"/>
              <a:t>  </a:t>
            </a:r>
          </a:p>
          <a:p>
            <a:pPr>
              <a:buNone/>
            </a:pPr>
            <a:endParaRPr lang="zh-CN" altLang="zh-CN" sz="2800" dirty="0" smtClean="0"/>
          </a:p>
          <a:p>
            <a:r>
              <a:rPr lang="zh-CN" altLang="zh-CN" sz="2800" dirty="0" smtClean="0"/>
              <a:t>二是单位办，即请任职受雇单位办理。您可以请单位帮助代办</a:t>
            </a:r>
            <a:r>
              <a:rPr lang="zh-CN" altLang="zh-CN" sz="2800" smtClean="0"/>
              <a:t>年度汇算。</a:t>
            </a:r>
            <a:r>
              <a:rPr lang="zh-CN" altLang="zh-CN" sz="2800" dirty="0" smtClean="0"/>
              <a:t>需要注意的是，如您选择单位代办年度汇算，需在</a:t>
            </a:r>
            <a:r>
              <a:rPr lang="en-US" altLang="zh-CN" sz="2800" dirty="0" smtClean="0"/>
              <a:t>2020 </a:t>
            </a:r>
            <a:r>
              <a:rPr lang="zh-CN" altLang="zh-CN" sz="2800" dirty="0" smtClean="0"/>
              <a:t>年</a:t>
            </a:r>
            <a:r>
              <a:rPr lang="en-US" altLang="zh-CN" sz="2800" dirty="0" smtClean="0"/>
              <a:t>4 </a:t>
            </a:r>
            <a:r>
              <a:rPr lang="zh-CN" altLang="zh-CN" sz="2800" dirty="0" smtClean="0"/>
              <a:t>月</a:t>
            </a:r>
            <a:r>
              <a:rPr lang="en-US" altLang="zh-CN" sz="2800" dirty="0" smtClean="0"/>
              <a:t>30 </a:t>
            </a:r>
            <a:r>
              <a:rPr lang="zh-CN" altLang="zh-CN" sz="2800" dirty="0" smtClean="0"/>
              <a:t>日前与单位进行书面确认。</a:t>
            </a:r>
            <a:endParaRPr lang="en-US" altLang="zh-CN" sz="2800" dirty="0" smtClean="0"/>
          </a:p>
          <a:p>
            <a:pPr>
              <a:buNone/>
            </a:pPr>
            <a:r>
              <a:rPr lang="zh-CN" altLang="zh-CN" sz="2800" dirty="0" smtClean="0"/>
              <a:t> </a:t>
            </a:r>
          </a:p>
          <a:p>
            <a:r>
              <a:rPr lang="zh-CN" altLang="zh-CN" sz="2800" dirty="0" smtClean="0"/>
              <a:t>三是请人办，即委托涉税专业服务机构或其他单位及个人办理。选择这种方式，您需要与受托人签订委托授权书。</a:t>
            </a:r>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t>五、年度汇算的办理途径</a:t>
            </a:r>
            <a:endParaRPr lang="zh-CN" altLang="en-US" sz="3200" b="1" dirty="0"/>
          </a:p>
        </p:txBody>
      </p:sp>
      <p:sp>
        <p:nvSpPr>
          <p:cNvPr id="3" name="内容占位符 2"/>
          <p:cNvSpPr>
            <a:spLocks noGrp="1"/>
          </p:cNvSpPr>
          <p:nvPr>
            <p:ph idx="1"/>
          </p:nvPr>
        </p:nvSpPr>
        <p:spPr/>
        <p:txBody>
          <a:bodyPr>
            <a:noAutofit/>
          </a:bodyPr>
          <a:lstStyle/>
          <a:p>
            <a:r>
              <a:rPr lang="en-US" altLang="zh-CN" sz="2400" dirty="0" smtClean="0"/>
              <a:t> 1.</a:t>
            </a:r>
            <a:r>
              <a:rPr lang="zh-CN" altLang="zh-CN" sz="2400" dirty="0" smtClean="0"/>
              <a:t>手机个人所得税</a:t>
            </a:r>
            <a:r>
              <a:rPr lang="en-US" altLang="zh-CN" sz="2400" dirty="0" smtClean="0"/>
              <a:t>APP </a:t>
            </a:r>
            <a:r>
              <a:rPr lang="zh-CN" altLang="zh-CN" sz="2400" dirty="0" smtClean="0"/>
              <a:t>申报</a:t>
            </a:r>
            <a:r>
              <a:rPr lang="en-US" altLang="zh-CN" sz="2400" dirty="0" smtClean="0"/>
              <a:t>  </a:t>
            </a:r>
            <a:endParaRPr lang="zh-CN" altLang="zh-CN" sz="2400" dirty="0" smtClean="0"/>
          </a:p>
          <a:p>
            <a:r>
              <a:rPr lang="en-US" altLang="zh-CN" sz="2400" dirty="0" smtClean="0"/>
              <a:t> </a:t>
            </a:r>
            <a:r>
              <a:rPr lang="zh-CN" altLang="zh-CN" sz="2400" dirty="0" smtClean="0"/>
              <a:t>手机申报适合绝大部分收入、扣除事项相对简单且没有境外所得的纳税人。手机</a:t>
            </a:r>
            <a:r>
              <a:rPr lang="en-US" altLang="zh-CN" sz="2400" dirty="0" smtClean="0"/>
              <a:t>APP </a:t>
            </a:r>
            <a:r>
              <a:rPr lang="zh-CN" altLang="zh-CN" sz="2400" dirty="0" smtClean="0"/>
              <a:t>将为您提供以下服务：</a:t>
            </a:r>
            <a:r>
              <a:rPr lang="en-US" altLang="zh-CN" sz="2400" dirty="0" smtClean="0"/>
              <a:t>  </a:t>
            </a:r>
            <a:endParaRPr lang="zh-CN" altLang="zh-CN" sz="2400" dirty="0" smtClean="0"/>
          </a:p>
          <a:p>
            <a:r>
              <a:rPr lang="zh-CN" altLang="zh-CN" sz="2400" dirty="0" smtClean="0"/>
              <a:t>（</a:t>
            </a:r>
            <a:r>
              <a:rPr lang="en-US" altLang="zh-CN" sz="2400" dirty="0" smtClean="0"/>
              <a:t>1 </a:t>
            </a:r>
            <a:r>
              <a:rPr lang="zh-CN" altLang="zh-CN" sz="2400" dirty="0" smtClean="0"/>
              <a:t>）方便快捷办理年度汇算，并按一定规则预填部分申报信息，申报过程中给予相应提示提醒，根据申报情况自动计算应退（补）税款，帮助您准确完成申报。</a:t>
            </a:r>
            <a:r>
              <a:rPr lang="en-US" altLang="zh-CN" sz="2400" dirty="0" smtClean="0"/>
              <a:t>  </a:t>
            </a:r>
            <a:endParaRPr lang="zh-CN" altLang="zh-CN" sz="2400" dirty="0" smtClean="0"/>
          </a:p>
          <a:p>
            <a:r>
              <a:rPr lang="zh-CN" altLang="zh-CN" sz="2400" dirty="0" smtClean="0"/>
              <a:t>（</a:t>
            </a:r>
            <a:r>
              <a:rPr lang="en-US" altLang="zh-CN" sz="2400" dirty="0" smtClean="0"/>
              <a:t>2 </a:t>
            </a:r>
            <a:r>
              <a:rPr lang="zh-CN" altLang="zh-CN" sz="2400" dirty="0" smtClean="0"/>
              <a:t>）查询退税进度；核验退税银行卡；获得退税时间较其他申报渠道更短 （与自然人电子税务局一样）。</a:t>
            </a:r>
            <a:r>
              <a:rPr lang="en-US" altLang="zh-CN" sz="2400" dirty="0" smtClean="0"/>
              <a:t>  </a:t>
            </a:r>
            <a:endParaRPr lang="zh-CN" altLang="zh-CN" sz="2400" dirty="0" smtClean="0"/>
          </a:p>
          <a:p>
            <a:r>
              <a:rPr lang="zh-CN" altLang="zh-CN" sz="2400" dirty="0" smtClean="0"/>
              <a:t>（</a:t>
            </a:r>
            <a:r>
              <a:rPr lang="en-US" altLang="zh-CN" sz="2400" dirty="0" smtClean="0"/>
              <a:t>3</a:t>
            </a:r>
            <a:r>
              <a:rPr lang="zh-CN" altLang="zh-CN" sz="2400" dirty="0" smtClean="0"/>
              <a:t>）提供多种缴税方式（网上银行、第三方支付等）。</a:t>
            </a:r>
            <a:r>
              <a:rPr lang="en-US" altLang="zh-CN" sz="2400" dirty="0" smtClean="0"/>
              <a:t>  </a:t>
            </a:r>
            <a:endParaRPr lang="zh-CN" altLang="zh-CN" sz="2400" dirty="0" smtClean="0"/>
          </a:p>
          <a:p>
            <a:r>
              <a:rPr lang="zh-CN" altLang="zh-CN" sz="2400" dirty="0" smtClean="0"/>
              <a:t>（</a:t>
            </a:r>
            <a:r>
              <a:rPr lang="en-US" altLang="zh-CN" sz="2400" dirty="0" smtClean="0"/>
              <a:t>4 </a:t>
            </a:r>
            <a:r>
              <a:rPr lang="zh-CN" altLang="zh-CN" sz="2400" dirty="0" smtClean="0"/>
              <a:t>）随时查询本人的收入纳税情况等信息。</a:t>
            </a:r>
            <a:r>
              <a:rPr lang="en-US" altLang="zh-CN" sz="2400" dirty="0" smtClean="0"/>
              <a:t>  </a:t>
            </a:r>
            <a:endParaRPr lang="zh-CN" altLang="zh-CN" sz="2400" dirty="0" smtClean="0"/>
          </a:p>
          <a:p>
            <a:r>
              <a:rPr lang="zh-CN" altLang="zh-CN" sz="2400" dirty="0" smtClean="0"/>
              <a:t>（</a:t>
            </a:r>
            <a:r>
              <a:rPr lang="en-US" altLang="zh-CN" sz="2400" dirty="0" smtClean="0"/>
              <a:t>5 </a:t>
            </a:r>
            <a:r>
              <a:rPr lang="zh-CN" altLang="zh-CN" sz="2400" dirty="0" smtClean="0"/>
              <a:t>）如您申报存在问题可获取税务机关点对点的提示等。</a:t>
            </a:r>
            <a:endParaRPr lang="zh-CN" altLang="en-US" sz="2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93</TotalTime>
  <Words>2481</Words>
  <Application>Microsoft Office PowerPoint</Application>
  <PresentationFormat>全屏显示(4:3)</PresentationFormat>
  <Paragraphs>120</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龙腾四海</vt:lpstr>
      <vt:lpstr>2019 年度个人所得税综合所得年度汇算</vt:lpstr>
      <vt:lpstr>一、什么是年度汇算 </vt:lpstr>
      <vt:lpstr>一、什么是年度汇算 </vt:lpstr>
      <vt:lpstr>二、办理年度汇算的人员范围</vt:lpstr>
      <vt:lpstr>二、办理年度汇算的人员范围</vt:lpstr>
      <vt:lpstr>三、年度汇算的办理时间</vt:lpstr>
      <vt:lpstr>三、年度汇算的办理时间</vt:lpstr>
      <vt:lpstr>四、年度汇算的办理方式</vt:lpstr>
      <vt:lpstr>五、年度汇算的办理途径</vt:lpstr>
      <vt:lpstr>五、年度汇算的办理途径</vt:lpstr>
      <vt:lpstr>五、年度汇算的办理途径</vt:lpstr>
      <vt:lpstr>六、未按规定办理年度汇算的法律责任 </vt:lpstr>
      <vt:lpstr>七、 常见问题</vt:lpstr>
      <vt:lpstr>七、 常见问题</vt:lpstr>
      <vt:lpstr>七、 常见问题</vt:lpstr>
      <vt:lpstr>七、 常见问题</vt:lpstr>
      <vt:lpstr>七、 常见问题</vt:lpstr>
      <vt:lpstr>七、 常见问题</vt:lpstr>
      <vt:lpstr>专项附加扣除－大病医疗</vt:lpstr>
      <vt:lpstr>专项附加扣除－大病医疗</vt:lpstr>
      <vt:lpstr>专项附加扣除－大病医疗</vt:lpstr>
      <vt:lpstr>专项附加扣除－大病医疗</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黄颖</dc:creator>
  <cp:lastModifiedBy>黄颖</cp:lastModifiedBy>
  <cp:revision>31</cp:revision>
  <dcterms:created xsi:type="dcterms:W3CDTF">2020-04-13T08:09:04Z</dcterms:created>
  <dcterms:modified xsi:type="dcterms:W3CDTF">2020-04-17T03:32:30Z</dcterms:modified>
</cp:coreProperties>
</file>